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2" autoAdjust="0"/>
    <p:restoredTop sz="94660"/>
  </p:normalViewPr>
  <p:slideViewPr>
    <p:cSldViewPr snapToGrid="0">
      <p:cViewPr>
        <p:scale>
          <a:sx n="69" d="100"/>
          <a:sy n="69" d="100"/>
        </p:scale>
        <p:origin x="-8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6/11/2025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GESTIONE DEI </a:t>
            </a:r>
            <a:r>
              <a:rPr lang="it-IT" dirty="0"/>
              <a:t>CASI DI BULLISMO E CYBERBULLISMO</a:t>
            </a:r>
          </a:p>
        </p:txBody>
      </p:sp>
    </p:spTree>
    <p:extLst>
      <p:ext uri="{BB962C8B-B14F-4D97-AF65-F5344CB8AC3E}">
        <p14:creationId xmlns:p14="http://schemas.microsoft.com/office/powerpoint/2010/main" val="3487747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t>4.	MONITORAGGIO</a:t>
            </a:r>
          </a:p>
          <a:p>
            <a:r>
              <a:rPr lang="it-IT" dirty="0"/>
              <a:t>Lo scopo generale del monitoraggio  è quello di valutare l'eventuale cambiamento a seguito dell'intervento/degli interventi (es. sono terminati i comportamenti di bullismo messi in atto verso la vittima) e se tale miglioramento della situazione rimanga stabile nel tempo (es. non si ripresentino prese in giro dopo qualche settimana quando l'attenzione sul caso potrà sembrare diminuita). In particolare, si prevedono almeno due momenti: a breve termine, entro quindici giorni e a lungo termine dopo circa un mese.</a:t>
            </a:r>
          </a:p>
          <a:p>
            <a:endParaRPr lang="it-IT" dirty="0"/>
          </a:p>
        </p:txBody>
      </p:sp>
    </p:spTree>
    <p:extLst>
      <p:ext uri="{BB962C8B-B14F-4D97-AF65-F5344CB8AC3E}">
        <p14:creationId xmlns:p14="http://schemas.microsoft.com/office/powerpoint/2010/main" val="3154679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marL="0" indent="0">
              <a:buNone/>
            </a:pPr>
            <a:r>
              <a:rPr lang="it-IT" dirty="0"/>
              <a:t>5.	COMPORTAMENTI SANZIONABILI E </a:t>
            </a:r>
            <a:r>
              <a:rPr lang="it-IT" dirty="0" smtClean="0"/>
              <a:t>PROVVEDIMENTI</a:t>
            </a:r>
            <a:endParaRPr lang="it-IT" dirty="0"/>
          </a:p>
          <a:p>
            <a:pPr marL="0" indent="0">
              <a:buNone/>
            </a:pPr>
            <a:r>
              <a:rPr lang="it-IT" dirty="0"/>
              <a:t>Bullismo</a:t>
            </a:r>
            <a:r>
              <a:rPr lang="it-IT" dirty="0" smtClean="0"/>
              <a:t>: cosa è</a:t>
            </a:r>
          </a:p>
          <a:p>
            <a:endParaRPr lang="it-IT" dirty="0" smtClean="0"/>
          </a:p>
          <a:p>
            <a:r>
              <a:rPr lang="it-IT" dirty="0" smtClean="0"/>
              <a:t>Nel </a:t>
            </a:r>
            <a:r>
              <a:rPr lang="it-IT" dirty="0"/>
              <a:t>contesto scolastico il fenomeno del bullismo è la forma di violenza più diffusa tra i bambini e i giovani.</a:t>
            </a:r>
          </a:p>
          <a:p>
            <a:r>
              <a:rPr lang="it-IT" dirty="0"/>
              <a:t>Il bullismo è un comportamento aggressivo teso ad arrecare danno ad un’altra persona; è rivolto ad uno stesso individuo, si ripete nel tempo e spesso la vittima non riesce a difendersi.</a:t>
            </a:r>
          </a:p>
          <a:p>
            <a:r>
              <a:rPr lang="it-IT" dirty="0"/>
              <a:t>Implica un’interazione dinamica e prolungata tra attore e vittima; abuso sistematico di potere tra pari; </a:t>
            </a:r>
            <a:r>
              <a:rPr lang="it-IT" dirty="0">
                <a:solidFill>
                  <a:srgbClr val="00B0F0"/>
                </a:solidFill>
              </a:rPr>
              <a:t>INTENZIONALITÀ</a:t>
            </a:r>
            <a:r>
              <a:rPr lang="it-IT" dirty="0"/>
              <a:t> a ferire e soggiogare; </a:t>
            </a:r>
            <a:r>
              <a:rPr lang="it-IT" dirty="0">
                <a:solidFill>
                  <a:srgbClr val="FF0000"/>
                </a:solidFill>
              </a:rPr>
              <a:t>RIPETIZIONE</a:t>
            </a:r>
            <a:r>
              <a:rPr lang="it-IT" dirty="0"/>
              <a:t> delle azioni nel tempo; </a:t>
            </a:r>
            <a:r>
              <a:rPr lang="it-IT" dirty="0">
                <a:solidFill>
                  <a:srgbClr val="00B050"/>
                </a:solidFill>
              </a:rPr>
              <a:t>SQUILIBRIO DI POTERE</a:t>
            </a:r>
            <a:r>
              <a:rPr lang="it-IT" dirty="0"/>
              <a:t>, volontà di imporre un dominio sulla vittima. </a:t>
            </a:r>
          </a:p>
          <a:p>
            <a:r>
              <a:rPr lang="it-IT" dirty="0"/>
              <a:t>Il bullo cerca tra le sue vittime la persona fragile che possa facilmente alimentare la propria esigenza di potere sull’altro.</a:t>
            </a:r>
          </a:p>
          <a:p>
            <a:endParaRPr lang="it-IT" dirty="0"/>
          </a:p>
        </p:txBody>
      </p:sp>
    </p:spTree>
    <p:extLst>
      <p:ext uri="{BB962C8B-B14F-4D97-AF65-F5344CB8AC3E}">
        <p14:creationId xmlns:p14="http://schemas.microsoft.com/office/powerpoint/2010/main" val="2629722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Manifestazioni di bullismo:</a:t>
            </a:r>
          </a:p>
          <a:p>
            <a:r>
              <a:rPr lang="it-IT" dirty="0"/>
              <a:t>FISICO: prendere  a pugni o calci, prendere o maltrattare gli oggetti  personali della vittima; VERBALE: insultare, deridere, offendere;</a:t>
            </a:r>
          </a:p>
          <a:p>
            <a:r>
              <a:rPr lang="it-IT" dirty="0"/>
              <a:t>INDIRETTO</a:t>
            </a:r>
            <a:r>
              <a:rPr lang="it-IT" dirty="0" smtClean="0"/>
              <a:t>: fare </a:t>
            </a:r>
            <a:r>
              <a:rPr lang="it-IT" dirty="0"/>
              <a:t>pettegolezzi</a:t>
            </a:r>
            <a:r>
              <a:rPr lang="it-IT" dirty="0" smtClean="0"/>
              <a:t>, </a:t>
            </a:r>
            <a:r>
              <a:rPr lang="it-IT" dirty="0" err="1" smtClean="0"/>
              <a:t>isolare,escludere</a:t>
            </a:r>
            <a:r>
              <a:rPr lang="it-IT" dirty="0" smtClean="0"/>
              <a:t> </a:t>
            </a:r>
            <a:r>
              <a:rPr lang="it-IT" dirty="0"/>
              <a:t>dal gruppo. </a:t>
            </a:r>
          </a:p>
          <a:p>
            <a:r>
              <a:rPr lang="it-IT" dirty="0"/>
              <a:t>Il bullismo è anche discriminatorio:</a:t>
            </a:r>
          </a:p>
          <a:p>
            <a:r>
              <a:rPr lang="it-IT" dirty="0" smtClean="0"/>
              <a:t>omofobico</a:t>
            </a:r>
            <a:endParaRPr lang="it-IT" dirty="0"/>
          </a:p>
          <a:p>
            <a:r>
              <a:rPr lang="it-IT" dirty="0" smtClean="0"/>
              <a:t>razzista</a:t>
            </a:r>
            <a:endParaRPr lang="it-IT" dirty="0"/>
          </a:p>
          <a:p>
            <a:r>
              <a:rPr lang="it-IT" dirty="0" smtClean="0"/>
              <a:t>contro </a:t>
            </a:r>
            <a:r>
              <a:rPr lang="it-IT" dirty="0"/>
              <a:t>i disabili</a:t>
            </a:r>
          </a:p>
          <a:p>
            <a:endParaRPr lang="it-IT" dirty="0"/>
          </a:p>
        </p:txBody>
      </p:sp>
    </p:spTree>
    <p:extLst>
      <p:ext uri="{BB962C8B-B14F-4D97-AF65-F5344CB8AC3E}">
        <p14:creationId xmlns:p14="http://schemas.microsoft.com/office/powerpoint/2010/main" val="299603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marL="0" indent="0">
              <a:buNone/>
            </a:pPr>
            <a:r>
              <a:rPr lang="it-IT" dirty="0"/>
              <a:t>Bullismo</a:t>
            </a:r>
            <a:r>
              <a:rPr lang="it-IT" dirty="0" smtClean="0"/>
              <a:t>: cosa </a:t>
            </a:r>
            <a:r>
              <a:rPr lang="it-IT" dirty="0"/>
              <a:t>non è</a:t>
            </a:r>
          </a:p>
          <a:p>
            <a:endParaRPr lang="it-IT" dirty="0"/>
          </a:p>
          <a:p>
            <a:r>
              <a:rPr lang="it-IT" dirty="0"/>
              <a:t>Uno scherzo</a:t>
            </a:r>
            <a:r>
              <a:rPr lang="it-IT" dirty="0" smtClean="0"/>
              <a:t>: nello scherzo l’intento </a:t>
            </a:r>
            <a:r>
              <a:rPr lang="it-IT" dirty="0"/>
              <a:t>è di divertirsi tutti insieme</a:t>
            </a:r>
            <a:r>
              <a:rPr lang="it-IT" dirty="0" smtClean="0"/>
              <a:t>, non </a:t>
            </a:r>
            <a:r>
              <a:rPr lang="it-IT" dirty="0"/>
              <a:t>di ferire </a:t>
            </a:r>
            <a:endParaRPr lang="it-IT" dirty="0" smtClean="0"/>
          </a:p>
          <a:p>
            <a:pPr marL="0" indent="0">
              <a:buNone/>
            </a:pPr>
            <a:r>
              <a:rPr lang="it-IT" dirty="0"/>
              <a:t> </a:t>
            </a:r>
            <a:r>
              <a:rPr lang="it-IT" dirty="0" smtClean="0"/>
              <a:t>       l </a:t>
            </a:r>
            <a:r>
              <a:rPr lang="it-IT" dirty="0"/>
              <a:t>’altro.</a:t>
            </a:r>
          </a:p>
          <a:p>
            <a:r>
              <a:rPr lang="it-IT" dirty="0"/>
              <a:t>Un conflitto fra coetanei: il conflitto, come può essere un litigio, è episodico, avviene in determinate circostanze e può accadere a chiunque, nell’ambito di una relazione paritaria tra i ragazzi coinvolti.</a:t>
            </a:r>
          </a:p>
          <a:p>
            <a:r>
              <a:rPr lang="it-IT" dirty="0"/>
              <a:t>Sul versante dei comportamenti cosiddetti "quasi aggressivi", si riscontrano situazioni in cui i ragazzi fanno giochi turbolenti, lotta per finta o aggressioni fatte in modo giocoso. Questi comportamenti sono particolarmente frequenti nell’interazione fra i maschi, dal secondo ciclo della scuola elementare fino ai primi anni delle superiori. Anche se in alcuni casi la situazione può degenerare e diventare un attacco vero, quasi sempre questi comportamenti sono di natura ludica e non presentano il carattere di aggressione e di asimmetria che possiamo rintracciare nel bullismo.</a:t>
            </a:r>
          </a:p>
          <a:p>
            <a:endParaRPr lang="it-IT" dirty="0"/>
          </a:p>
        </p:txBody>
      </p:sp>
    </p:spTree>
    <p:extLst>
      <p:ext uri="{BB962C8B-B14F-4D97-AF65-F5344CB8AC3E}">
        <p14:creationId xmlns:p14="http://schemas.microsoft.com/office/powerpoint/2010/main" val="2406896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marL="0" indent="0">
              <a:buNone/>
            </a:pPr>
            <a:r>
              <a:rPr lang="it-IT" dirty="0"/>
              <a:t>Il </a:t>
            </a:r>
            <a:r>
              <a:rPr lang="it-IT" dirty="0" err="1"/>
              <a:t>cyberbullismo</a:t>
            </a:r>
            <a:r>
              <a:rPr lang="it-IT" dirty="0"/>
              <a:t> è</a:t>
            </a:r>
          </a:p>
          <a:p>
            <a:endParaRPr lang="it-IT" dirty="0"/>
          </a:p>
          <a:p>
            <a:r>
              <a:rPr lang="it-IT" dirty="0"/>
              <a:t>Il bullismo realizzato per via telematica; pertanto, ex articolo 1 comma 2 della Legge 29 maggio 2017 n.71 </a:t>
            </a:r>
          </a:p>
          <a:p>
            <a:r>
              <a:rPr lang="it-IT" dirty="0"/>
              <a:t>“…</a:t>
            </a:r>
            <a:r>
              <a:rPr lang="it-IT" dirty="0" err="1"/>
              <a:t>percyberbullismo</a:t>
            </a:r>
            <a:r>
              <a:rPr lang="it-IT" dirty="0"/>
              <a:t> si intende qualunque forma di </a:t>
            </a:r>
            <a:r>
              <a:rPr lang="it-IT" dirty="0" err="1" smtClean="0"/>
              <a:t>pressione,aggressione,molestia</a:t>
            </a:r>
            <a:r>
              <a:rPr lang="it-IT" dirty="0"/>
              <a:t>, ricatto, ingiuria, denigrazione, diffamazione, furto d’identità, alterazione, acquisizione illecita, </a:t>
            </a:r>
            <a:r>
              <a:rPr lang="it-IT" dirty="0" err="1"/>
              <a:t>manipolazione,trattamento</a:t>
            </a:r>
            <a:r>
              <a:rPr lang="it-IT" dirty="0"/>
              <a:t> illecito di dati personali in danno di minorenni</a:t>
            </a:r>
            <a:r>
              <a:rPr lang="it-IT" dirty="0" smtClean="0"/>
              <a:t>, realizzata </a:t>
            </a:r>
            <a:r>
              <a:rPr lang="it-IT" dirty="0"/>
              <a:t>per </a:t>
            </a:r>
            <a:r>
              <a:rPr lang="it-IT" dirty="0" smtClean="0"/>
              <a:t>via telematica</a:t>
            </a:r>
            <a:r>
              <a:rPr lang="it-IT" dirty="0"/>
              <a:t>, nonché la diffusione di contenuti on line aventi a oggetto anche uno o più componenti della famiglia del minore il cui scopo intenzionale e predominante sia quello di isolare un minore o un gruppo di minori ponendo in atto un serio abuso, un attacco dannoso, o la loro messa in ridicolo”.</a:t>
            </a:r>
          </a:p>
          <a:p>
            <a:endParaRPr lang="it-IT" dirty="0"/>
          </a:p>
        </p:txBody>
      </p:sp>
    </p:spTree>
    <p:extLst>
      <p:ext uri="{BB962C8B-B14F-4D97-AF65-F5344CB8AC3E}">
        <p14:creationId xmlns:p14="http://schemas.microsoft.com/office/powerpoint/2010/main" val="7884694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3774455257"/>
              </p:ext>
            </p:extLst>
          </p:nvPr>
        </p:nvGraphicFramePr>
        <p:xfrm>
          <a:off x="2592925" y="241004"/>
          <a:ext cx="8961122" cy="6573432"/>
        </p:xfrm>
        <a:graphic>
          <a:graphicData uri="http://schemas.openxmlformats.org/drawingml/2006/table">
            <a:tbl>
              <a:tblPr firstRow="1" bandRow="1">
                <a:tableStyleId>{5C22544A-7EE6-4342-B048-85BDC9FD1C3A}</a:tableStyleId>
              </a:tblPr>
              <a:tblGrid>
                <a:gridCol w="4480561">
                  <a:extLst>
                    <a:ext uri="{9D8B030D-6E8A-4147-A177-3AD203B41FA5}">
                      <a16:colId xmlns:a16="http://schemas.microsoft.com/office/drawing/2014/main" xmlns="" val="1187467407"/>
                    </a:ext>
                  </a:extLst>
                </a:gridCol>
                <a:gridCol w="4480561">
                  <a:extLst>
                    <a:ext uri="{9D8B030D-6E8A-4147-A177-3AD203B41FA5}">
                      <a16:colId xmlns:a16="http://schemas.microsoft.com/office/drawing/2014/main" xmlns="" val="3024163694"/>
                    </a:ext>
                  </a:extLst>
                </a:gridCol>
              </a:tblGrid>
              <a:tr h="522198">
                <a:tc>
                  <a:txBody>
                    <a:bodyPr/>
                    <a:lstStyle/>
                    <a:p>
                      <a:pPr marL="118110">
                        <a:spcBef>
                          <a:spcPts val="125"/>
                        </a:spcBef>
                        <a:spcAft>
                          <a:spcPts val="0"/>
                        </a:spcAft>
                      </a:pPr>
                      <a:r>
                        <a:rPr lang="it-IT" sz="1800" b="1" spc="-10" dirty="0">
                          <a:effectLst/>
                          <a:latin typeface="Arial" panose="020B0604020202020204" pitchFamily="34" charset="0"/>
                          <a:ea typeface="Microsoft Sans Serif" panose="020B0604020202020204" pitchFamily="34" charset="0"/>
                          <a:cs typeface="Microsoft Sans Serif" panose="020B0604020202020204" pitchFamily="34" charset="0"/>
                        </a:rPr>
                        <a:t>BULLISMO</a:t>
                      </a:r>
                      <a:endPar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endParaRPr>
                    </a:p>
                  </a:txBody>
                  <a:tcPr marL="0" marR="0" marT="0" marB="0"/>
                </a:tc>
                <a:tc>
                  <a:txBody>
                    <a:bodyPr/>
                    <a:lstStyle/>
                    <a:p>
                      <a:pPr marL="57150">
                        <a:spcBef>
                          <a:spcPts val="125"/>
                        </a:spcBef>
                        <a:spcAft>
                          <a:spcPts val="0"/>
                        </a:spcAft>
                      </a:pPr>
                      <a:r>
                        <a:rPr lang="it-IT" sz="1800" b="1" spc="-10" dirty="0">
                          <a:effectLst/>
                          <a:latin typeface="Arial" panose="020B0604020202020204" pitchFamily="34" charset="0"/>
                          <a:ea typeface="Microsoft Sans Serif" panose="020B0604020202020204" pitchFamily="34" charset="0"/>
                          <a:cs typeface="Microsoft Sans Serif" panose="020B0604020202020204" pitchFamily="34" charset="0"/>
                        </a:rPr>
                        <a:t>CYBERBULLISMO</a:t>
                      </a:r>
                      <a:endPar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798453038"/>
                  </a:ext>
                </a:extLst>
              </a:tr>
              <a:tr h="829361">
                <a:tc>
                  <a:txBody>
                    <a:bodyPr/>
                    <a:lstStyle/>
                    <a:p>
                      <a:pPr marL="67945">
                        <a:spcBef>
                          <a:spcPts val="325"/>
                        </a:spcBef>
                        <a:spcAft>
                          <a:spcPts val="0"/>
                        </a:spcAft>
                      </a:pPr>
                      <a:r>
                        <a:rPr lang="it-IT" sz="1800" b="1" dirty="0">
                          <a:effectLst/>
                          <a:latin typeface="Arial" panose="020B0604020202020204" pitchFamily="34" charset="0"/>
                          <a:ea typeface="Microsoft Sans Serif" panose="020B0604020202020204" pitchFamily="34" charset="0"/>
                          <a:cs typeface="Microsoft Sans Serif" panose="020B0604020202020204" pitchFamily="34" charset="0"/>
                        </a:rPr>
                        <a:t> </a:t>
                      </a:r>
                      <a:endPar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endParaRPr>
                    </a:p>
                    <a:p>
                      <a:pPr marL="118110">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Reiterazione dei </a:t>
                      </a:r>
                      <a:r>
                        <a:rPr lang="it-IT" sz="1800" spc="-10" dirty="0">
                          <a:effectLst/>
                          <a:latin typeface="Microsoft Sans Serif" panose="020B0604020202020204" pitchFamily="34" charset="0"/>
                          <a:ea typeface="Microsoft Sans Serif" panose="020B0604020202020204" pitchFamily="34" charset="0"/>
                          <a:cs typeface="Times New Roman" panose="02020603050405020304" pitchFamily="18" charset="0"/>
                        </a:rPr>
                        <a:t>comportamenti</a:t>
                      </a:r>
                      <a:endPar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endParaRPr>
                    </a:p>
                  </a:txBody>
                  <a:tcPr marL="0" marR="0" marT="0" marB="0"/>
                </a:tc>
                <a:tc>
                  <a:txBody>
                    <a:bodyPr/>
                    <a:lstStyle/>
                    <a:p>
                      <a:pPr marL="118110" marR="29845" algn="just">
                        <a:lnSpc>
                          <a:spcPct val="116000"/>
                        </a:lnSpc>
                        <a:spcBef>
                          <a:spcPts val="155"/>
                        </a:spcBef>
                        <a:spcAft>
                          <a:spcPts val="0"/>
                        </a:spcAft>
                      </a:pPr>
                      <a:r>
                        <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rPr>
                        <a:t>Non è necessario reiterare i comportamenti perché la diffusione in rete amplifica all’infinito anche un solo </a:t>
                      </a:r>
                      <a:r>
                        <a:rPr lang="it-IT" sz="1800" spc="-10">
                          <a:effectLst/>
                          <a:latin typeface="Microsoft Sans Serif" panose="020B0604020202020204" pitchFamily="34" charset="0"/>
                          <a:ea typeface="Microsoft Sans Serif" panose="020B0604020202020204" pitchFamily="34" charset="0"/>
                          <a:cs typeface="Times New Roman" panose="02020603050405020304" pitchFamily="18" charset="0"/>
                        </a:rPr>
                        <a:t>episodio</a:t>
                      </a:r>
                      <a:endPar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1795689230"/>
                  </a:ext>
                </a:extLst>
              </a:tr>
              <a:tr h="548623">
                <a:tc>
                  <a:txBody>
                    <a:bodyPr/>
                    <a:lstStyle/>
                    <a:p>
                      <a:pPr marL="118110">
                        <a:lnSpc>
                          <a:spcPct val="117000"/>
                        </a:lnSpc>
                        <a:spcBef>
                          <a:spcPts val="14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Sono coinvolti solo gli studenti della classe e/o </a:t>
                      </a:r>
                      <a:r>
                        <a:rPr lang="it-IT" sz="1800" spc="-10" dirty="0">
                          <a:effectLst/>
                          <a:latin typeface="Microsoft Sans Serif" panose="020B0604020202020204" pitchFamily="34" charset="0"/>
                          <a:ea typeface="Microsoft Sans Serif" panose="020B0604020202020204" pitchFamily="34" charset="0"/>
                          <a:cs typeface="Times New Roman" panose="02020603050405020304" pitchFamily="18" charset="0"/>
                        </a:rPr>
                        <a:t>dell'Istituto;</a:t>
                      </a:r>
                      <a:endPar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endParaRPr>
                    </a:p>
                  </a:txBody>
                  <a:tcPr marL="0" marR="0" marT="0" marB="0"/>
                </a:tc>
                <a:tc>
                  <a:txBody>
                    <a:bodyPr/>
                    <a:lstStyle/>
                    <a:p>
                      <a:pPr marL="118110">
                        <a:lnSpc>
                          <a:spcPct val="117000"/>
                        </a:lnSpc>
                        <a:spcBef>
                          <a:spcPts val="145"/>
                        </a:spcBef>
                        <a:spcAft>
                          <a:spcPts val="0"/>
                        </a:spcAft>
                      </a:pPr>
                      <a:r>
                        <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rPr>
                        <a:t>Possono essere coinvolti ragazzi e  adulti di tutto il </a:t>
                      </a:r>
                      <a:r>
                        <a:rPr lang="it-IT" sz="1800" spc="-10">
                          <a:effectLst/>
                          <a:latin typeface="Microsoft Sans Serif" panose="020B0604020202020204" pitchFamily="34" charset="0"/>
                          <a:ea typeface="Microsoft Sans Serif" panose="020B0604020202020204" pitchFamily="34" charset="0"/>
                          <a:cs typeface="Times New Roman" panose="02020603050405020304" pitchFamily="18" charset="0"/>
                        </a:rPr>
                        <a:t>mondo;</a:t>
                      </a:r>
                      <a:endPar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3212950761"/>
                  </a:ext>
                </a:extLst>
              </a:tr>
              <a:tr h="829361">
                <a:tc>
                  <a:txBody>
                    <a:bodyPr/>
                    <a:lstStyle/>
                    <a:p>
                      <a:pPr marL="118110" marR="27940" algn="just">
                        <a:lnSpc>
                          <a:spcPct val="116000"/>
                        </a:lnSpc>
                        <a:spcBef>
                          <a:spcPts val="14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Generalmente solo chi ha un carattere forte, capace di imporre il proprio potere, può diventare un bullo;</a:t>
                      </a:r>
                    </a:p>
                  </a:txBody>
                  <a:tcPr marL="0" marR="0" marT="0" marB="0"/>
                </a:tc>
                <a:tc>
                  <a:txBody>
                    <a:bodyPr/>
                    <a:lstStyle/>
                    <a:p>
                      <a:pPr marL="118110">
                        <a:lnSpc>
                          <a:spcPct val="116000"/>
                        </a:lnSpc>
                        <a:spcBef>
                          <a:spcPts val="81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Chiunque</a:t>
                      </a:r>
                      <a:r>
                        <a:rPr lang="it-IT" sz="1800" dirty="0" smtClean="0">
                          <a:effectLst/>
                          <a:latin typeface="Microsoft Sans Serif" panose="020B0604020202020204" pitchFamily="34" charset="0"/>
                          <a:ea typeface="Microsoft Sans Serif" panose="020B0604020202020204" pitchFamily="34" charset="0"/>
                          <a:cs typeface="Times New Roman" panose="02020603050405020304" pitchFamily="18" charset="0"/>
                        </a:rPr>
                        <a:t>, anche </a:t>
                      </a: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chi  è vittima nella vita reale</a:t>
                      </a:r>
                      <a:r>
                        <a:rPr lang="it-IT" sz="1800" dirty="0" smtClean="0">
                          <a:effectLst/>
                          <a:latin typeface="Microsoft Sans Serif" panose="020B0604020202020204" pitchFamily="34" charset="0"/>
                          <a:ea typeface="Microsoft Sans Serif" panose="020B0604020202020204" pitchFamily="34" charset="0"/>
                          <a:cs typeface="Times New Roman" panose="02020603050405020304" pitchFamily="18" charset="0"/>
                        </a:rPr>
                        <a:t>, può </a:t>
                      </a: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diventare cyber bullo;</a:t>
                      </a:r>
                    </a:p>
                  </a:txBody>
                  <a:tcPr marL="0" marR="0" marT="0" marB="0"/>
                </a:tc>
                <a:extLst>
                  <a:ext uri="{0D108BD9-81ED-4DB2-BD59-A6C34878D82A}">
                    <a16:rowId xmlns:a16="http://schemas.microsoft.com/office/drawing/2014/main" xmlns="" val="1145603699"/>
                  </a:ext>
                </a:extLst>
              </a:tr>
              <a:tr h="1114366">
                <a:tc>
                  <a:txBody>
                    <a:bodyPr/>
                    <a:lstStyle/>
                    <a:p>
                      <a:pPr marL="118110">
                        <a:lnSpc>
                          <a:spcPct val="116000"/>
                        </a:lnSpc>
                        <a:spcBef>
                          <a:spcPts val="815"/>
                        </a:spcBef>
                        <a:spcAft>
                          <a:spcPts val="0"/>
                        </a:spcAft>
                      </a:pPr>
                      <a:r>
                        <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rPr>
                        <a:t>I bulli sono studenti,compagni di classe o di Istituto, conosciuti dalla vittima;</a:t>
                      </a:r>
                    </a:p>
                  </a:txBody>
                  <a:tcPr marL="0" marR="0" marT="0" marB="0"/>
                </a:tc>
                <a:tc>
                  <a:txBody>
                    <a:bodyPr/>
                    <a:lstStyle/>
                    <a:p>
                      <a:pPr marL="118110" marR="29845" algn="just">
                        <a:lnSpc>
                          <a:spcPct val="116000"/>
                        </a:lnSpc>
                        <a:spcBef>
                          <a:spcPts val="15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I </a:t>
                      </a:r>
                      <a:r>
                        <a:rPr lang="it-IT" sz="1800" dirty="0" err="1">
                          <a:effectLst/>
                          <a:latin typeface="Microsoft Sans Serif" panose="020B0604020202020204" pitchFamily="34" charset="0"/>
                          <a:ea typeface="Microsoft Sans Serif" panose="020B0604020202020204" pitchFamily="34" charset="0"/>
                          <a:cs typeface="Times New Roman" panose="02020603050405020304" pitchFamily="18" charset="0"/>
                        </a:rPr>
                        <a:t>cyberbulli</a:t>
                      </a: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 possono essere anonimi e sollecitare la partecipazione di altri "amici" anonimi, in modo che la persona non sappia con chi sta interagendo;</a:t>
                      </a:r>
                    </a:p>
                  </a:txBody>
                  <a:tcPr marL="0" marR="0" marT="0" marB="0"/>
                </a:tc>
                <a:extLst>
                  <a:ext uri="{0D108BD9-81ED-4DB2-BD59-A6C34878D82A}">
                    <a16:rowId xmlns:a16="http://schemas.microsoft.com/office/drawing/2014/main" xmlns="" val="1876748222"/>
                  </a:ext>
                </a:extLst>
              </a:tr>
              <a:tr h="1114366">
                <a:tc>
                  <a:txBody>
                    <a:bodyPr/>
                    <a:lstStyle/>
                    <a:p>
                      <a:pPr marL="118110" marR="26670" algn="just">
                        <a:lnSpc>
                          <a:spcPct val="116000"/>
                        </a:lnSpc>
                        <a:spcBef>
                          <a:spcPts val="155"/>
                        </a:spcBef>
                        <a:spcAft>
                          <a:spcPts val="0"/>
                        </a:spcAft>
                      </a:pPr>
                      <a:r>
                        <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rPr>
                        <a:t>Le azioni di bullismo vengono raccontate ad altri studenti della scuola in cui sono avvenute, sono circoscritte ad un determinato ambiente;</a:t>
                      </a:r>
                    </a:p>
                  </a:txBody>
                  <a:tcPr marL="0" marR="0" marT="0" marB="0"/>
                </a:tc>
                <a:tc>
                  <a:txBody>
                    <a:bodyPr/>
                    <a:lstStyle/>
                    <a:p>
                      <a:pPr marL="118110">
                        <a:lnSpc>
                          <a:spcPct val="116000"/>
                        </a:lnSpc>
                        <a:spcBef>
                          <a:spcPts val="81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Il materiale utilizzato per azioni di </a:t>
                      </a:r>
                      <a:r>
                        <a:rPr lang="it-IT" sz="1800" dirty="0" err="1">
                          <a:effectLst/>
                          <a:latin typeface="Microsoft Sans Serif" panose="020B0604020202020204" pitchFamily="34" charset="0"/>
                          <a:ea typeface="Microsoft Sans Serif" panose="020B0604020202020204" pitchFamily="34" charset="0"/>
                          <a:cs typeface="Times New Roman" panose="02020603050405020304" pitchFamily="18" charset="0"/>
                        </a:rPr>
                        <a:t>cyberbullismo</a:t>
                      </a: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 può essere diffuso in tutto il mondo;</a:t>
                      </a:r>
                    </a:p>
                  </a:txBody>
                  <a:tcPr marL="0" marR="0" marT="0" marB="0"/>
                </a:tc>
                <a:extLst>
                  <a:ext uri="{0D108BD9-81ED-4DB2-BD59-A6C34878D82A}">
                    <a16:rowId xmlns:a16="http://schemas.microsoft.com/office/drawing/2014/main" xmlns="" val="2633275740"/>
                  </a:ext>
                </a:extLst>
              </a:tr>
              <a:tr h="829361">
                <a:tc>
                  <a:txBody>
                    <a:bodyPr/>
                    <a:lstStyle/>
                    <a:p>
                      <a:pPr marL="118110" marR="26670" algn="just">
                        <a:lnSpc>
                          <a:spcPct val="116000"/>
                        </a:lnSpc>
                        <a:spcBef>
                          <a:spcPts val="155"/>
                        </a:spcBef>
                        <a:spcAft>
                          <a:spcPts val="0"/>
                        </a:spcAft>
                      </a:pPr>
                      <a:r>
                        <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rPr>
                        <a:t>Le azioni di bullismo avvengono durante l'orario scolastico o nel tragitto casa-scuola, scuola- </a:t>
                      </a:r>
                      <a:r>
                        <a:rPr lang="it-IT" sz="1800" spc="-10">
                          <a:effectLst/>
                          <a:latin typeface="Microsoft Sans Serif" panose="020B0604020202020204" pitchFamily="34" charset="0"/>
                          <a:ea typeface="Microsoft Sans Serif" panose="020B0604020202020204" pitchFamily="34" charset="0"/>
                          <a:cs typeface="Times New Roman" panose="02020603050405020304" pitchFamily="18" charset="0"/>
                        </a:rPr>
                        <a:t>casa;</a:t>
                      </a:r>
                      <a:endPar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endParaRPr>
                    </a:p>
                  </a:txBody>
                  <a:tcPr marL="0" marR="0" marT="0" marB="0"/>
                </a:tc>
                <a:tc>
                  <a:txBody>
                    <a:bodyPr/>
                    <a:lstStyle/>
                    <a:p>
                      <a:pPr marL="118110">
                        <a:lnSpc>
                          <a:spcPct val="116000"/>
                        </a:lnSpc>
                        <a:spcBef>
                          <a:spcPts val="81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Le comunicazioni aggressive possono avvenire 24 ore su 24;</a:t>
                      </a:r>
                    </a:p>
                  </a:txBody>
                  <a:tcPr marL="0" marR="0" marT="0" marB="0"/>
                </a:tc>
                <a:extLst>
                  <a:ext uri="{0D108BD9-81ED-4DB2-BD59-A6C34878D82A}">
                    <a16:rowId xmlns:a16="http://schemas.microsoft.com/office/drawing/2014/main" xmlns="" val="170564400"/>
                  </a:ext>
                </a:extLst>
              </a:tr>
            </a:tbl>
          </a:graphicData>
        </a:graphic>
      </p:graphicFrame>
    </p:spTree>
    <p:extLst>
      <p:ext uri="{BB962C8B-B14F-4D97-AF65-F5344CB8AC3E}">
        <p14:creationId xmlns:p14="http://schemas.microsoft.com/office/powerpoint/2010/main" val="3943894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ext uri="{D42A27DB-BD31-4B8C-83A1-F6EECF244321}">
                <p14:modId xmlns:p14="http://schemas.microsoft.com/office/powerpoint/2010/main" val="1476091807"/>
              </p:ext>
            </p:extLst>
          </p:nvPr>
        </p:nvGraphicFramePr>
        <p:xfrm>
          <a:off x="2589213" y="701751"/>
          <a:ext cx="8915400" cy="5840815"/>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xmlns="" val="257192754"/>
                    </a:ext>
                  </a:extLst>
                </a:gridCol>
                <a:gridCol w="4457700">
                  <a:extLst>
                    <a:ext uri="{9D8B030D-6E8A-4147-A177-3AD203B41FA5}">
                      <a16:colId xmlns:a16="http://schemas.microsoft.com/office/drawing/2014/main" xmlns="" val="2508509337"/>
                    </a:ext>
                  </a:extLst>
                </a:gridCol>
              </a:tblGrid>
              <a:tr h="1168163">
                <a:tc>
                  <a:txBody>
                    <a:bodyPr/>
                    <a:lstStyle/>
                    <a:p>
                      <a:r>
                        <a:rPr lang="it-IT" dirty="0" smtClean="0"/>
                        <a:t>BULLISMO</a:t>
                      </a:r>
                      <a:endParaRPr lang="it-IT" dirty="0"/>
                    </a:p>
                  </a:txBody>
                  <a:tcPr/>
                </a:tc>
                <a:tc>
                  <a:txBody>
                    <a:bodyPr/>
                    <a:lstStyle/>
                    <a:p>
                      <a:r>
                        <a:rPr lang="it-IT" dirty="0" smtClean="0"/>
                        <a:t>CYBERBULLISMO</a:t>
                      </a:r>
                      <a:endParaRPr lang="it-IT" dirty="0"/>
                    </a:p>
                  </a:txBody>
                  <a:tcPr/>
                </a:tc>
                <a:extLst>
                  <a:ext uri="{0D108BD9-81ED-4DB2-BD59-A6C34878D82A}">
                    <a16:rowId xmlns:a16="http://schemas.microsoft.com/office/drawing/2014/main" xmlns="" val="3785686736"/>
                  </a:ext>
                </a:extLst>
              </a:tr>
              <a:tr h="1168163">
                <a:tc>
                  <a:txBody>
                    <a:bodyPr/>
                    <a:lstStyle/>
                    <a:p>
                      <a:pPr marL="118110">
                        <a:lnSpc>
                          <a:spcPct val="116000"/>
                        </a:lnSpc>
                        <a:spcBef>
                          <a:spcPts val="15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Le dinamiche scolastiche o del gruppo classe limitano le azioni aggressive;</a:t>
                      </a:r>
                    </a:p>
                  </a:txBody>
                  <a:tcPr marL="0" marR="0" marT="0" marB="0"/>
                </a:tc>
                <a:tc>
                  <a:txBody>
                    <a:bodyPr/>
                    <a:lstStyle/>
                    <a:p>
                      <a:pPr marL="118110">
                        <a:lnSpc>
                          <a:spcPct val="116000"/>
                        </a:lnSpc>
                        <a:spcBef>
                          <a:spcPts val="155"/>
                        </a:spcBef>
                        <a:spcAft>
                          <a:spcPts val="0"/>
                        </a:spcAft>
                      </a:pPr>
                      <a:r>
                        <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rPr>
                        <a:t>I cyberbulli hanno ampia libertà nel poter fare online ciò che non potrebbero fare nella vita reale;</a:t>
                      </a:r>
                    </a:p>
                  </a:txBody>
                  <a:tcPr marL="0" marR="0" marT="0" marB="0"/>
                </a:tc>
                <a:extLst>
                  <a:ext uri="{0D108BD9-81ED-4DB2-BD59-A6C34878D82A}">
                    <a16:rowId xmlns:a16="http://schemas.microsoft.com/office/drawing/2014/main" xmlns="" val="1249458811"/>
                  </a:ext>
                </a:extLst>
              </a:tr>
              <a:tr h="1168163">
                <a:tc>
                  <a:txBody>
                    <a:bodyPr/>
                    <a:lstStyle/>
                    <a:p>
                      <a:pPr marL="118110" marR="27305" algn="just">
                        <a:lnSpc>
                          <a:spcPct val="116000"/>
                        </a:lnSpc>
                        <a:spcBef>
                          <a:spcPts val="15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Bisogno del bullo di dominare nelle relazioni interpersonali attraverso il contatto diretto con la vittima;</a:t>
                      </a:r>
                    </a:p>
                  </a:txBody>
                  <a:tcPr marL="0" marR="0" marT="0" marB="0"/>
                </a:tc>
                <a:tc>
                  <a:txBody>
                    <a:bodyPr/>
                    <a:lstStyle/>
                    <a:p>
                      <a:pPr marL="118110">
                        <a:lnSpc>
                          <a:spcPct val="116000"/>
                        </a:lnSpc>
                        <a:spcBef>
                          <a:spcPts val="81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Percezione di invisibilità da parte del </a:t>
                      </a:r>
                      <a:r>
                        <a:rPr lang="it-IT" sz="1800" dirty="0" err="1">
                          <a:effectLst/>
                          <a:latin typeface="Microsoft Sans Serif" panose="020B0604020202020204" pitchFamily="34" charset="0"/>
                          <a:ea typeface="Microsoft Sans Serif" panose="020B0604020202020204" pitchFamily="34" charset="0"/>
                          <a:cs typeface="Times New Roman" panose="02020603050405020304" pitchFamily="18" charset="0"/>
                        </a:rPr>
                        <a:t>cyberbullo</a:t>
                      </a: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 attraverso azioni che si celano dietro la tecnologia;</a:t>
                      </a:r>
                    </a:p>
                  </a:txBody>
                  <a:tcPr marL="0" marR="0" marT="0" marB="0"/>
                </a:tc>
                <a:extLst>
                  <a:ext uri="{0D108BD9-81ED-4DB2-BD59-A6C34878D82A}">
                    <a16:rowId xmlns:a16="http://schemas.microsoft.com/office/drawing/2014/main" xmlns="" val="2226439695"/>
                  </a:ext>
                </a:extLst>
              </a:tr>
              <a:tr h="1168163">
                <a:tc>
                  <a:txBody>
                    <a:bodyPr/>
                    <a:lstStyle/>
                    <a:p>
                      <a:pPr marL="118110">
                        <a:lnSpc>
                          <a:spcPct val="117000"/>
                        </a:lnSpc>
                        <a:spcBef>
                          <a:spcPts val="815"/>
                        </a:spcBef>
                        <a:spcAft>
                          <a:spcPts val="0"/>
                        </a:spcAft>
                      </a:pPr>
                      <a:r>
                        <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rPr>
                        <a:t>Reazioni evidenti da parte della vittima e visibili nell'atto dell'azione di bullismo;</a:t>
                      </a:r>
                    </a:p>
                  </a:txBody>
                  <a:tcPr marL="0" marR="0" marT="0" marB="0"/>
                </a:tc>
                <a:tc>
                  <a:txBody>
                    <a:bodyPr/>
                    <a:lstStyle/>
                    <a:p>
                      <a:pPr marL="118110" marR="27305" algn="just">
                        <a:lnSpc>
                          <a:spcPct val="116000"/>
                        </a:lnSpc>
                        <a:spcBef>
                          <a:spcPts val="15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Assenza di reazioni visibili da parte della vittima che non consentono al </a:t>
                      </a:r>
                      <a:r>
                        <a:rPr lang="it-IT" sz="1800" dirty="0" err="1">
                          <a:effectLst/>
                          <a:latin typeface="Microsoft Sans Serif" panose="020B0604020202020204" pitchFamily="34" charset="0"/>
                          <a:ea typeface="Microsoft Sans Serif" panose="020B0604020202020204" pitchFamily="34" charset="0"/>
                          <a:cs typeface="Times New Roman" panose="02020603050405020304" pitchFamily="18" charset="0"/>
                        </a:rPr>
                        <a:t>cyberbullo</a:t>
                      </a: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 di vedere gli effetti delle proprie azioni;</a:t>
                      </a:r>
                    </a:p>
                  </a:txBody>
                  <a:tcPr marL="0" marR="0" marT="0" marB="0"/>
                </a:tc>
                <a:extLst>
                  <a:ext uri="{0D108BD9-81ED-4DB2-BD59-A6C34878D82A}">
                    <a16:rowId xmlns:a16="http://schemas.microsoft.com/office/drawing/2014/main" xmlns="" val="3889927109"/>
                  </a:ext>
                </a:extLst>
              </a:tr>
              <a:tr h="1168163">
                <a:tc>
                  <a:txBody>
                    <a:bodyPr/>
                    <a:lstStyle/>
                    <a:p>
                      <a:pPr marL="118110">
                        <a:lnSpc>
                          <a:spcPct val="116000"/>
                        </a:lnSpc>
                        <a:spcBef>
                          <a:spcPts val="815"/>
                        </a:spcBef>
                        <a:spcAft>
                          <a:spcPts val="0"/>
                        </a:spcAft>
                      </a:pPr>
                      <a:r>
                        <a:rPr lang="it-IT" sz="1800">
                          <a:effectLst/>
                          <a:latin typeface="Microsoft Sans Serif" panose="020B0604020202020204" pitchFamily="34" charset="0"/>
                          <a:ea typeface="Microsoft Sans Serif" panose="020B0604020202020204" pitchFamily="34" charset="0"/>
                          <a:cs typeface="Times New Roman" panose="02020603050405020304" pitchFamily="18" charset="0"/>
                        </a:rPr>
                        <a:t>Tendenza sottrarsi da responsabilità portando su un piano scherzoso le azioni di violenza.</a:t>
                      </a:r>
                    </a:p>
                  </a:txBody>
                  <a:tcPr marL="0" marR="0" marT="0" marB="0"/>
                </a:tc>
                <a:tc>
                  <a:txBody>
                    <a:bodyPr/>
                    <a:lstStyle/>
                    <a:p>
                      <a:pPr marL="118110" marR="28575" algn="just">
                        <a:lnSpc>
                          <a:spcPct val="116000"/>
                        </a:lnSpc>
                        <a:spcBef>
                          <a:spcPts val="155"/>
                        </a:spcBef>
                        <a:spcAft>
                          <a:spcPts val="0"/>
                        </a:spcAft>
                      </a:pPr>
                      <a:r>
                        <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rPr>
                        <a:t>Sdoppiamento della personalità: le conseguenze delle proprie azioni vengono attribuite al "profilo </a:t>
                      </a:r>
                      <a:r>
                        <a:rPr lang="it-IT" sz="1800" dirty="0" err="1">
                          <a:effectLst/>
                          <a:latin typeface="Microsoft Sans Serif" panose="020B0604020202020204" pitchFamily="34" charset="0"/>
                          <a:ea typeface="Microsoft Sans Serif" panose="020B0604020202020204" pitchFamily="34" charset="0"/>
                          <a:cs typeface="Times New Roman" panose="02020603050405020304" pitchFamily="18" charset="0"/>
                        </a:rPr>
                        <a:t>utente"</a:t>
                      </a:r>
                      <a:r>
                        <a:rPr lang="it-IT" sz="1800" spc="-10" dirty="0" err="1">
                          <a:effectLst/>
                          <a:latin typeface="Microsoft Sans Serif" panose="020B0604020202020204" pitchFamily="34" charset="0"/>
                          <a:ea typeface="Microsoft Sans Serif" panose="020B0604020202020204" pitchFamily="34" charset="0"/>
                          <a:cs typeface="Times New Roman" panose="02020603050405020304" pitchFamily="18" charset="0"/>
                        </a:rPr>
                        <a:t>creato</a:t>
                      </a:r>
                      <a:r>
                        <a:rPr lang="it-IT" sz="1800" spc="-10" dirty="0">
                          <a:effectLst/>
                          <a:latin typeface="Microsoft Sans Serif" panose="020B0604020202020204" pitchFamily="34" charset="0"/>
                          <a:ea typeface="Microsoft Sans Serif" panose="020B0604020202020204" pitchFamily="34" charset="0"/>
                          <a:cs typeface="Times New Roman" panose="02020603050405020304" pitchFamily="18" charset="0"/>
                        </a:rPr>
                        <a:t>.</a:t>
                      </a:r>
                      <a:endParaRPr lang="it-IT" sz="1800" dirty="0">
                        <a:effectLst/>
                        <a:latin typeface="Microsoft Sans Serif" panose="020B0604020202020204" pitchFamily="34" charset="0"/>
                        <a:ea typeface="Microsoft Sans Serif" panose="020B0604020202020204" pitchFamily="34" charset="0"/>
                        <a:cs typeface="Times New Roman" panose="02020603050405020304" pitchFamily="18" charset="0"/>
                      </a:endParaRPr>
                    </a:p>
                  </a:txBody>
                  <a:tcPr marL="0" marR="0" marT="0" marB="0"/>
                </a:tc>
                <a:extLst>
                  <a:ext uri="{0D108BD9-81ED-4DB2-BD59-A6C34878D82A}">
                    <a16:rowId xmlns:a16="http://schemas.microsoft.com/office/drawing/2014/main" xmlns="" val="4075969078"/>
                  </a:ext>
                </a:extLst>
              </a:tr>
            </a:tbl>
          </a:graphicData>
        </a:graphic>
      </p:graphicFrame>
    </p:spTree>
    <p:extLst>
      <p:ext uri="{BB962C8B-B14F-4D97-AF65-F5344CB8AC3E}">
        <p14:creationId xmlns:p14="http://schemas.microsoft.com/office/powerpoint/2010/main" val="1734399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Le sanzioni previste dalla singola istituzione farà riferimento al Regolamento di Istituto che trova i suoi riferimenti legislativi nello  Statuto delle studentesse e degli studenti della scuola secondaria, approvato con il DPR 24 giugno 1998, n. 249 e successiva integrazione del D.P.R. 235/07, il </a:t>
            </a:r>
            <a:r>
              <a:rPr lang="it-IT" dirty="0" err="1"/>
              <a:t>D.Lvo</a:t>
            </a:r>
            <a:r>
              <a:rPr lang="it-IT" dirty="0"/>
              <a:t> 297/94 (Testo unico), il Decreto attuativo 101/18 che ha sostituito il </a:t>
            </a:r>
            <a:r>
              <a:rPr lang="it-IT" dirty="0" err="1"/>
              <a:t>D.Lvo</a:t>
            </a:r>
            <a:r>
              <a:rPr lang="it-IT" dirty="0"/>
              <a:t> 196/2003 codice per la Privacy e per finire La Legge 71/17 (contrasto al </a:t>
            </a:r>
            <a:r>
              <a:rPr lang="it-IT" dirty="0" err="1"/>
              <a:t>cyberbullismo</a:t>
            </a:r>
            <a:r>
              <a:rPr lang="it-IT" dirty="0"/>
              <a:t>). </a:t>
            </a:r>
          </a:p>
        </p:txBody>
      </p:sp>
    </p:spTree>
    <p:extLst>
      <p:ext uri="{BB962C8B-B14F-4D97-AF65-F5344CB8AC3E}">
        <p14:creationId xmlns:p14="http://schemas.microsoft.com/office/powerpoint/2010/main" val="2774742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INSEGNANTE</a:t>
            </a:r>
          </a:p>
        </p:txBody>
      </p:sp>
      <p:sp>
        <p:nvSpPr>
          <p:cNvPr id="3" name="Segnaposto contenuto 2"/>
          <p:cNvSpPr>
            <a:spLocks noGrp="1"/>
          </p:cNvSpPr>
          <p:nvPr>
            <p:ph idx="1"/>
          </p:nvPr>
        </p:nvSpPr>
        <p:spPr/>
        <p:txBody>
          <a:bodyPr>
            <a:normAutofit fontScale="55000" lnSpcReduction="20000"/>
          </a:bodyPr>
          <a:lstStyle/>
          <a:p>
            <a:r>
              <a:rPr lang="it-IT" sz="4000" dirty="0"/>
              <a:t>nello svolgimento delle sue funzioni, riveste la qualifica </a:t>
            </a:r>
            <a:r>
              <a:rPr lang="it-IT" sz="4000" dirty="0" smtClean="0"/>
              <a:t>di pubblico </a:t>
            </a:r>
            <a:r>
              <a:rPr lang="it-IT" sz="4000" dirty="0"/>
              <a:t>ufficiale ai sensi </a:t>
            </a:r>
            <a:r>
              <a:rPr lang="it-IT" sz="4000" dirty="0" smtClean="0"/>
              <a:t>dell’art</a:t>
            </a:r>
            <a:r>
              <a:rPr lang="it-IT" sz="4000" dirty="0"/>
              <a:t>. 357 c.p</a:t>
            </a:r>
            <a:r>
              <a:rPr lang="it-IT" sz="4000" dirty="0" smtClean="0"/>
              <a:t>.</a:t>
            </a:r>
            <a:endParaRPr lang="it-IT" sz="4000" dirty="0"/>
          </a:p>
          <a:p>
            <a:endParaRPr lang="it-IT" sz="4000" dirty="0"/>
          </a:p>
          <a:p>
            <a:r>
              <a:rPr lang="it-IT" sz="4000" dirty="0"/>
              <a:t>L’insegnante in quanto Pubblico Ufficiale ha, ai sensi dell’art. 331 c.p.p</a:t>
            </a:r>
            <a:r>
              <a:rPr lang="it-IT" sz="4000" dirty="0" smtClean="0"/>
              <a:t>.</a:t>
            </a:r>
            <a:endParaRPr lang="it-IT" sz="4000" dirty="0"/>
          </a:p>
          <a:p>
            <a:r>
              <a:rPr lang="it-IT" sz="4000" dirty="0" smtClean="0"/>
              <a:t> obbligo di denunciare per iscritto tutti i reati procedibili di ufficio, conosciuti nell’esercizio o a causa delle sue funzioni anche quando non sia individuata la persona alla quale il reato è attribuito.</a:t>
            </a:r>
            <a:endParaRPr lang="it-IT" sz="4000" dirty="0"/>
          </a:p>
          <a:p>
            <a:r>
              <a:rPr lang="it-IT" sz="4000" dirty="0"/>
              <a:t>L’omissione di tale obbligo è sanzionata penalmente ai sensi dell’art. 361 c.p.</a:t>
            </a:r>
          </a:p>
          <a:p>
            <a:endParaRPr lang="it-IT" sz="4000" dirty="0"/>
          </a:p>
          <a:p>
            <a:endParaRPr lang="it-IT" dirty="0"/>
          </a:p>
        </p:txBody>
      </p:sp>
    </p:spTree>
    <p:extLst>
      <p:ext uri="{BB962C8B-B14F-4D97-AF65-F5344CB8AC3E}">
        <p14:creationId xmlns:p14="http://schemas.microsoft.com/office/powerpoint/2010/main" val="2613494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INSEGNANTE</a:t>
            </a:r>
            <a:endParaRPr lang="it-IT" dirty="0"/>
          </a:p>
        </p:txBody>
      </p:sp>
      <p:sp>
        <p:nvSpPr>
          <p:cNvPr id="3" name="Segnaposto contenuto 2"/>
          <p:cNvSpPr>
            <a:spLocks noGrp="1"/>
          </p:cNvSpPr>
          <p:nvPr>
            <p:ph idx="1"/>
          </p:nvPr>
        </p:nvSpPr>
        <p:spPr/>
        <p:txBody>
          <a:bodyPr/>
          <a:lstStyle/>
          <a:p>
            <a:pPr marL="0" indent="0">
              <a:buNone/>
            </a:pPr>
            <a:r>
              <a:rPr lang="it-IT" dirty="0"/>
              <a:t>Articolo 361</a:t>
            </a:r>
          </a:p>
          <a:p>
            <a:r>
              <a:rPr lang="it-IT" dirty="0"/>
              <a:t>Omessa denuncia di reato da parte del pubblico ufficiale</a:t>
            </a:r>
          </a:p>
          <a:p>
            <a:pPr marL="0" indent="0">
              <a:buNone/>
            </a:pPr>
            <a:r>
              <a:rPr lang="it-IT" dirty="0" smtClean="0"/>
              <a:t>Il pubblico </a:t>
            </a:r>
            <a:r>
              <a:rPr lang="it-IT" dirty="0"/>
              <a:t>ufficiale, il quale omette o ritarda di denunciare all'Autorità giudiziaria o ad un'altra Autorità che a quella abbia obbligo di riferirne, un reato di cui ha avuto notizia nell'esercizio o a causa delle sue funzioni, è punito con la multa da euro 30 a euro 516</a:t>
            </a:r>
            <a:r>
              <a:rPr lang="it-IT" dirty="0" smtClean="0"/>
              <a:t>.</a:t>
            </a:r>
            <a:endParaRPr lang="it-IT" dirty="0"/>
          </a:p>
          <a:p>
            <a:r>
              <a:rPr lang="it-IT" dirty="0"/>
              <a:t>La pena è della reclusione fino ad un anno, se il colpevole è un ufficiale o un agente di polizia giudiziaria</a:t>
            </a:r>
            <a:r>
              <a:rPr lang="it-IT" dirty="0" smtClean="0"/>
              <a:t>, che </a:t>
            </a:r>
            <a:r>
              <a:rPr lang="it-IT" dirty="0"/>
              <a:t>ha avuto comunque notizia di un reato del quale doveva fare rapporto.</a:t>
            </a:r>
          </a:p>
          <a:p>
            <a:endParaRPr lang="it-IT" dirty="0"/>
          </a:p>
          <a:p>
            <a:endParaRPr lang="it-IT" dirty="0"/>
          </a:p>
        </p:txBody>
      </p:sp>
    </p:spTree>
    <p:extLst>
      <p:ext uri="{BB962C8B-B14F-4D97-AF65-F5344CB8AC3E}">
        <p14:creationId xmlns:p14="http://schemas.microsoft.com/office/powerpoint/2010/main" val="3718271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INSEGNANTE</a:t>
            </a:r>
            <a:endParaRPr lang="it-IT" dirty="0"/>
          </a:p>
        </p:txBody>
      </p:sp>
      <p:sp>
        <p:nvSpPr>
          <p:cNvPr id="3" name="Segnaposto contenuto 2"/>
          <p:cNvSpPr>
            <a:spLocks noGrp="1"/>
          </p:cNvSpPr>
          <p:nvPr>
            <p:ph idx="1"/>
          </p:nvPr>
        </p:nvSpPr>
        <p:spPr/>
        <p:txBody>
          <a:bodyPr>
            <a:normAutofit lnSpcReduction="10000"/>
          </a:bodyPr>
          <a:lstStyle/>
          <a:p>
            <a:pPr marL="0" indent="0">
              <a:buNone/>
            </a:pPr>
            <a:r>
              <a:rPr lang="it-IT" b="1" dirty="0"/>
              <a:t>CCNL 2024 – Art. 42 Profilo professionale docente</a:t>
            </a:r>
          </a:p>
          <a:p>
            <a:pPr marL="0" indent="0" algn="just">
              <a:buNone/>
            </a:pPr>
            <a:r>
              <a:rPr lang="it-IT" dirty="0"/>
              <a:t>1. Il profilo professionale dei docenti è costituito da competenze disciplinari, informatiche, linguistiche, psicopedagogiche, metodologico-didattiche, organizzativo-relazionali, di orientamento e di ricerca, documentazione e valutazione tra loro correlate ed interagenti, che si sviluppano col maturare dell’esperienza didattica, l’attività di studio e di sistematizzazione della pratica didattica. I contenuti della prestazione professionale del personale docente si definiscono nel quadro degli obiettivi generali perseguiti dal sistema nazionale di istruzione e nel rispetto degli indirizzi delineati nel piano dell’offerta formativa della scuola.</a:t>
            </a:r>
          </a:p>
          <a:p>
            <a:pPr algn="just"/>
            <a:endParaRPr lang="it-IT" dirty="0"/>
          </a:p>
          <a:p>
            <a:pPr marL="0" indent="0">
              <a:buNone/>
            </a:pPr>
            <a:r>
              <a:rPr lang="it-IT" dirty="0"/>
              <a:t>2. Il presente articolo abroga l’articolo 27 del CCNL 19/04/2018 e l’art. 27 del CCNL 29/11/2007.</a:t>
            </a:r>
          </a:p>
        </p:txBody>
      </p:sp>
    </p:spTree>
    <p:extLst>
      <p:ext uri="{BB962C8B-B14F-4D97-AF65-F5344CB8AC3E}">
        <p14:creationId xmlns:p14="http://schemas.microsoft.com/office/powerpoint/2010/main" val="3577629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PROTOCOLLO</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 </a:t>
            </a:r>
            <a:r>
              <a:rPr lang="it-IT" dirty="0"/>
              <a:t>è</a:t>
            </a:r>
            <a:r>
              <a:rPr lang="it-IT" dirty="0" smtClean="0"/>
              <a:t> </a:t>
            </a:r>
            <a:r>
              <a:rPr lang="it-IT" dirty="0"/>
              <a:t>strumento di prevenzione e gestione dei casi di bullismo e </a:t>
            </a:r>
            <a:r>
              <a:rPr lang="it-IT" dirty="0" err="1"/>
              <a:t>cyberbullismo</a:t>
            </a:r>
            <a:r>
              <a:rPr lang="it-IT" dirty="0"/>
              <a:t> ed è </a:t>
            </a:r>
            <a:r>
              <a:rPr lang="it-IT" dirty="0" smtClean="0"/>
              <a:t>costituito </a:t>
            </a:r>
            <a:r>
              <a:rPr lang="it-IT" dirty="0"/>
              <a:t>da un apposito team che si compone nel modo seguente:</a:t>
            </a:r>
          </a:p>
          <a:p>
            <a:r>
              <a:rPr lang="it-IT" dirty="0"/>
              <a:t>Docente referente d’istituto per il bullismo e </a:t>
            </a:r>
            <a:r>
              <a:rPr lang="it-IT" dirty="0" err="1"/>
              <a:t>cyberbullismo</a:t>
            </a:r>
            <a:r>
              <a:rPr lang="it-IT" dirty="0"/>
              <a:t>, coadiuvato da una commissione composta </a:t>
            </a:r>
            <a:r>
              <a:rPr lang="it-IT" dirty="0" smtClean="0"/>
              <a:t>dai membri </a:t>
            </a:r>
            <a:r>
              <a:rPr lang="it-IT" dirty="0"/>
              <a:t>in rappresentanza dei plessi componenti l’Istituto: un docente referente per la scuola primaria un docente di scuola secondaria </a:t>
            </a:r>
            <a:r>
              <a:rPr lang="it-IT" dirty="0" smtClean="0"/>
              <a:t>; </a:t>
            </a:r>
            <a:r>
              <a:rPr lang="it-IT" dirty="0"/>
              <a:t>e </a:t>
            </a:r>
            <a:r>
              <a:rPr lang="it-IT" dirty="0" smtClean="0"/>
              <a:t>dalla psicopedagogista dell’osservatorio o dalla  </a:t>
            </a:r>
            <a:r>
              <a:rPr lang="it-IT" dirty="0"/>
              <a:t>psicologa della scuola ove ci sia.</a:t>
            </a:r>
          </a:p>
          <a:p>
            <a:pPr marL="0" indent="0">
              <a:buNone/>
            </a:pPr>
            <a:r>
              <a:rPr lang="it-IT" dirty="0"/>
              <a:t>Compiti del TEAM:</a:t>
            </a:r>
          </a:p>
          <a:p>
            <a:r>
              <a:rPr lang="it-IT" dirty="0"/>
              <a:t>	Promuovere e </a:t>
            </a:r>
            <a:r>
              <a:rPr lang="it-IT" dirty="0" smtClean="0"/>
              <a:t>coordinare le  azioni di </a:t>
            </a:r>
            <a:r>
              <a:rPr lang="it-IT" dirty="0"/>
              <a:t>prevenzione e contrasto al bullismo e </a:t>
            </a:r>
            <a:r>
              <a:rPr lang="it-IT" dirty="0" err="1"/>
              <a:t>cyberbullismo</a:t>
            </a:r>
            <a:r>
              <a:rPr lang="it-IT" dirty="0"/>
              <a:t>;</a:t>
            </a:r>
          </a:p>
          <a:p>
            <a:r>
              <a:rPr lang="it-IT" dirty="0" smtClean="0"/>
              <a:t>Raccogliere </a:t>
            </a:r>
            <a:r>
              <a:rPr lang="it-IT" dirty="0"/>
              <a:t>le segnalazioni </a:t>
            </a:r>
            <a:r>
              <a:rPr lang="it-IT" dirty="0" smtClean="0"/>
              <a:t>sulla base di un  </a:t>
            </a:r>
            <a:r>
              <a:rPr lang="it-IT" dirty="0"/>
              <a:t>modello predisposto;</a:t>
            </a:r>
          </a:p>
          <a:p>
            <a:r>
              <a:rPr lang="it-IT" dirty="0" smtClean="0"/>
              <a:t>Intraprendere concrete e mirate azioni in costante sinergia con il dirigente scolastico</a:t>
            </a:r>
            <a:r>
              <a:rPr lang="it-IT" dirty="0"/>
              <a:t>;</a:t>
            </a:r>
          </a:p>
          <a:p>
            <a:r>
              <a:rPr lang="it-IT" dirty="0" smtClean="0"/>
              <a:t>coordinare </a:t>
            </a:r>
            <a:r>
              <a:rPr lang="it-IT" dirty="0"/>
              <a:t>le linee di azione in relazione ai casi che si verificano e monitorare le </a:t>
            </a:r>
            <a:r>
              <a:rPr lang="it-IT" dirty="0" smtClean="0"/>
              <a:t>decisioni intraprese </a:t>
            </a:r>
            <a:r>
              <a:rPr lang="it-IT" dirty="0"/>
              <a:t>in sede disciplinare dai consigli di classe.</a:t>
            </a:r>
          </a:p>
          <a:p>
            <a:endParaRPr lang="it-IT" dirty="0"/>
          </a:p>
        </p:txBody>
      </p:sp>
    </p:spTree>
    <p:extLst>
      <p:ext uri="{BB962C8B-B14F-4D97-AF65-F5344CB8AC3E}">
        <p14:creationId xmlns:p14="http://schemas.microsoft.com/office/powerpoint/2010/main" val="66777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4465" y="1063256"/>
            <a:ext cx="8562754" cy="4848594"/>
          </a:xfrm>
        </p:spPr>
      </p:pic>
    </p:spTree>
    <p:extLst>
      <p:ext uri="{BB962C8B-B14F-4D97-AF65-F5344CB8AC3E}">
        <p14:creationId xmlns:p14="http://schemas.microsoft.com/office/powerpoint/2010/main" val="170631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t>1.	PRIMA SEGNALAZIONE</a:t>
            </a:r>
          </a:p>
          <a:p>
            <a:endParaRPr lang="it-IT" dirty="0"/>
          </a:p>
          <a:p>
            <a:pPr marL="0" indent="0">
              <a:buNone/>
            </a:pPr>
            <a:r>
              <a:rPr lang="it-IT" dirty="0"/>
              <a:t>•	La segnalazione di un caso di sospetto o presunto comportamento di bullismo deve essere a cura del docente informato dell’accaduto che informa il dirigente scolastico.</a:t>
            </a:r>
          </a:p>
          <a:p>
            <a:pPr marL="0" indent="0">
              <a:buNone/>
            </a:pPr>
            <a:r>
              <a:rPr lang="it-IT" dirty="0"/>
              <a:t>•	La segnalazione può arrivare da parte della vittima, dei genitori, degli alunni testimoni, dei docenti, degli educatori e dei collaboratori scolastici.</a:t>
            </a:r>
          </a:p>
          <a:p>
            <a:endParaRPr lang="it-IT" dirty="0"/>
          </a:p>
          <a:p>
            <a:endParaRPr lang="it-IT" dirty="0"/>
          </a:p>
        </p:txBody>
      </p:sp>
    </p:spTree>
    <p:extLst>
      <p:ext uri="{BB962C8B-B14F-4D97-AF65-F5344CB8AC3E}">
        <p14:creationId xmlns:p14="http://schemas.microsoft.com/office/powerpoint/2010/main" val="3162945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645919" y="2119424"/>
            <a:ext cx="8915400" cy="3777622"/>
          </a:xfrm>
        </p:spPr>
        <p:txBody>
          <a:bodyPr>
            <a:normAutofit fontScale="85000" lnSpcReduction="20000"/>
          </a:bodyPr>
          <a:lstStyle/>
          <a:p>
            <a:pPr marL="0" indent="0">
              <a:buNone/>
            </a:pPr>
            <a:r>
              <a:rPr lang="it-IT" dirty="0" smtClean="0"/>
              <a:t>2.</a:t>
            </a:r>
            <a:r>
              <a:rPr lang="it-IT" dirty="0"/>
              <a:t>	VALUTAZIONE APPROFONDITA DEI CASI DI BULLISMO E VITTIMIZZAZIONE</a:t>
            </a:r>
          </a:p>
          <a:p>
            <a:endParaRPr lang="it-IT" dirty="0"/>
          </a:p>
          <a:p>
            <a:pPr marL="0" indent="0">
              <a:buNone/>
            </a:pPr>
            <a:r>
              <a:rPr lang="it-IT" dirty="0"/>
              <a:t>La valutazione approfondita viene fatta, dal referente che la raccoglie, con chi ha fatto la prima segnalazione, vittima, compagni testimoni, insegnanti di classe, genitori. Gli obiettivi della valutazione approfondita sono:</a:t>
            </a:r>
          </a:p>
          <a:p>
            <a:pPr marL="0" indent="0">
              <a:buNone/>
            </a:pPr>
            <a:r>
              <a:rPr lang="it-IT" dirty="0"/>
              <a:t>•	la raccolta di informazioni sull’accaduto, quando è successo, dove, con quali modalità, le persone coinvolte nei diversi ruoli (attori, vittime, testimoni passivi, potenziali difensori), la tipologia di comportamento e durata;</a:t>
            </a:r>
          </a:p>
          <a:p>
            <a:pPr marL="0" indent="0">
              <a:buNone/>
            </a:pPr>
            <a:r>
              <a:rPr lang="it-IT" dirty="0"/>
              <a:t>•	la determinazione del livello di gravità della situazione e di priorità d’intervento, valutandola  la sofferenza della vittima, la pericolosità del comportamento del bullo, l’eventuale precedente</a:t>
            </a:r>
          </a:p>
          <a:p>
            <a:pPr marL="0" indent="0">
              <a:buNone/>
            </a:pPr>
            <a:r>
              <a:rPr lang="it-IT" dirty="0" smtClean="0"/>
              <a:t>• intervento </a:t>
            </a:r>
            <a:r>
              <a:rPr lang="it-IT" dirty="0"/>
              <a:t>di insegnanti, genitori del bullo, la fenomenologia guardando al gruppo e al contesto;</a:t>
            </a:r>
          </a:p>
          <a:p>
            <a:pPr marL="0" indent="0">
              <a:buNone/>
            </a:pPr>
            <a:r>
              <a:rPr lang="it-IT" dirty="0"/>
              <a:t>•	</a:t>
            </a:r>
            <a:r>
              <a:rPr lang="it-IT" dirty="0" smtClean="0"/>
              <a:t>la decisione, in </a:t>
            </a:r>
            <a:r>
              <a:rPr lang="it-IT" dirty="0"/>
              <a:t>relazione </a:t>
            </a:r>
            <a:r>
              <a:rPr lang="it-IT" dirty="0" smtClean="0"/>
              <a:t>al livello </a:t>
            </a:r>
            <a:r>
              <a:rPr lang="it-IT" dirty="0"/>
              <a:t>di priorità dell’intervento</a:t>
            </a:r>
            <a:r>
              <a:rPr lang="it-IT" dirty="0" smtClean="0"/>
              <a:t>, circa </a:t>
            </a:r>
            <a:r>
              <a:rPr lang="it-IT" dirty="0"/>
              <a:t>le misure da mettere in atto. </a:t>
            </a:r>
          </a:p>
          <a:p>
            <a:endParaRPr lang="it-IT" dirty="0"/>
          </a:p>
        </p:txBody>
      </p:sp>
    </p:spTree>
    <p:extLst>
      <p:ext uri="{BB962C8B-B14F-4D97-AF65-F5344CB8AC3E}">
        <p14:creationId xmlns:p14="http://schemas.microsoft.com/office/powerpoint/2010/main" val="3147467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1600" dirty="0"/>
              <a:t>3.	GESTIONE DEL CASO</a:t>
            </a:r>
            <a:br>
              <a:rPr lang="it-IT" sz="1600" dirty="0"/>
            </a:br>
            <a:r>
              <a:rPr lang="it-IT" sz="1600" dirty="0"/>
              <a:t/>
            </a:r>
            <a:br>
              <a:rPr lang="it-IT" sz="1600" dirty="0"/>
            </a:br>
            <a:r>
              <a:rPr lang="it-IT" sz="1600" dirty="0"/>
              <a:t>Inseguito alla </a:t>
            </a:r>
            <a:r>
              <a:rPr lang="it-IT" sz="1800" dirty="0"/>
              <a:t>valutazione</a:t>
            </a:r>
            <a:r>
              <a:rPr lang="it-IT" sz="1600" dirty="0"/>
              <a:t> del caso si procede alla scelta dell’intervento secondo lo schema seguente, in cui si evidenziano i soggetti preposti all’attuazione.</a:t>
            </a:r>
          </a:p>
        </p:txBody>
      </p:sp>
      <p:pic>
        <p:nvPicPr>
          <p:cNvPr id="4" name="Segnaposto contenuto 3"/>
          <p:cNvPicPr>
            <a:picLocks noGrp="1" noChangeAspect="1"/>
          </p:cNvPicPr>
          <p:nvPr>
            <p:ph idx="1"/>
          </p:nvPr>
        </p:nvPicPr>
        <p:blipFill>
          <a:blip r:embed="rId2"/>
          <a:stretch>
            <a:fillRect/>
          </a:stretch>
        </p:blipFill>
        <p:spPr>
          <a:xfrm>
            <a:off x="2870791" y="2133600"/>
            <a:ext cx="6846401" cy="4040372"/>
          </a:xfrm>
          <a:prstGeom prst="rect">
            <a:avLst/>
          </a:prstGeom>
        </p:spPr>
      </p:pic>
    </p:spTree>
    <p:extLst>
      <p:ext uri="{BB962C8B-B14F-4D97-AF65-F5344CB8AC3E}">
        <p14:creationId xmlns:p14="http://schemas.microsoft.com/office/powerpoint/2010/main" val="3736515240"/>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73</TotalTime>
  <Words>1110</Words>
  <Application>Microsoft Office PowerPoint</Application>
  <PresentationFormat>Personalizzato</PresentationFormat>
  <Paragraphs>89</Paragraphs>
  <Slides>17</Slides>
  <Notes>0</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Filo</vt:lpstr>
      <vt:lpstr>GESTIONE DEI CASI DI BULLISMO E CYBERBULLISMO</vt:lpstr>
      <vt:lpstr>INSEGNANTE</vt:lpstr>
      <vt:lpstr>INSEGNANTE</vt:lpstr>
      <vt:lpstr>INSEGNANTE</vt:lpstr>
      <vt:lpstr>IL PROTOCOLLO</vt:lpstr>
      <vt:lpstr>Presentazione standard di PowerPoint</vt:lpstr>
      <vt:lpstr>Presentazione standard di PowerPoint</vt:lpstr>
      <vt:lpstr>Presentazione standard di PowerPoint</vt:lpstr>
      <vt:lpstr>3. GESTIONE DEL CASO  Inseguito alla valutazione del caso si procede alla scelta dell’intervento secondo lo schema seguente, in cui si evidenziano i soggetti preposti all’attuazione.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GESTIONE DEI CASI DI BULLISMO E CYBERBULLISMO</dc:title>
  <dc:creator>ricupero lea</dc:creator>
  <cp:lastModifiedBy>Pc1</cp:lastModifiedBy>
  <cp:revision>18</cp:revision>
  <dcterms:created xsi:type="dcterms:W3CDTF">2025-05-19T16:21:00Z</dcterms:created>
  <dcterms:modified xsi:type="dcterms:W3CDTF">2025-06-11T07:43:57Z</dcterms:modified>
</cp:coreProperties>
</file>