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6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92" autoAdjust="0"/>
    <p:restoredTop sz="94660"/>
  </p:normalViewPr>
  <p:slideViewPr>
    <p:cSldViewPr snapToGrid="0">
      <p:cViewPr>
        <p:scale>
          <a:sx n="69" d="100"/>
          <a:sy n="69" d="100"/>
        </p:scale>
        <p:origin x="-656" y="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L'INTELLIGENZA EMOTIVA</a:t>
            </a:r>
            <a:br>
              <a:rPr lang="it-IT" sz="3200" dirty="0"/>
            </a:br>
            <a:r>
              <a:rPr lang="it-IT" sz="3200" dirty="0"/>
              <a:t>IN CLASSE</a:t>
            </a:r>
            <a:br>
              <a:rPr lang="it-IT" sz="3200" dirty="0"/>
            </a:br>
            <a:endParaRPr lang="it-IT" sz="1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OPT  </a:t>
            </a:r>
            <a:r>
              <a:rPr lang="it-IT" i="1" dirty="0"/>
              <a:t>LEA  RICUPERO  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 OSSERVATORIO  CONTRO  LA DISPERSIONE  SCOLASTICA  DISTRETTO  9    </a:t>
            </a:r>
            <a:r>
              <a:rPr lang="it-IT" dirty="0" smtClean="0"/>
              <a:t>–  USR </a:t>
            </a:r>
            <a:r>
              <a:rPr lang="it-IT" dirty="0"/>
              <a:t>SICILIA</a:t>
            </a:r>
          </a:p>
        </p:txBody>
      </p:sp>
    </p:spTree>
    <p:extLst>
      <p:ext uri="{BB962C8B-B14F-4D97-AF65-F5344CB8AC3E}">
        <p14:creationId xmlns:p14="http://schemas.microsoft.com/office/powerpoint/2010/main" val="2695648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 </a:t>
            </a:r>
            <a:r>
              <a:rPr lang="it-IT" dirty="0"/>
              <a:t>SCUOLA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Andrea ha un bravo padre che si preoccupa di non fare mancare niente alla sua famiglia, ma non è facile per lui dimostrare l'affetto che sente per suo figlio. È un po' freddo, non lo bacia né lo abbraccia, non gli dice mai che lo ama o che è un bravo bambino. Andrea descrive così i suoi sentimenti: “ </a:t>
            </a:r>
            <a:r>
              <a:rPr lang="it-IT" i="1" dirty="0">
                <a:solidFill>
                  <a:schemeClr val="accent1"/>
                </a:solidFill>
              </a:rPr>
              <a:t>Molte volte a casa mi sembra di essere incompetente e solo. Sento che a nessuno importa niente di me”.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 scuola </a:t>
            </a:r>
            <a:r>
              <a:rPr lang="it-IT" dirty="0" smtClean="0"/>
              <a:t>Andrea non </a:t>
            </a:r>
            <a:r>
              <a:rPr lang="it-IT" dirty="0"/>
              <a:t>è bravo in tutte le discipline. Ogni volta che riesce ad eseguire una consegna, il suo insegnante lo premia dicendogli: “</a:t>
            </a:r>
            <a:r>
              <a:rPr lang="it-IT" i="1" dirty="0">
                <a:solidFill>
                  <a:schemeClr val="accent1"/>
                </a:solidFill>
              </a:rPr>
              <a:t>sei stato bravo”, “continua così”, " la prossima volta potrai fare ancora meglio</a:t>
            </a:r>
            <a:r>
              <a:rPr lang="it-IT" dirty="0"/>
              <a:t>".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Andrea si sente motivato a dare il meglio di sé in classe perché sente il sostegno del suo insegnante. A differenza del padre di Andrea, il suo insegnante è “</a:t>
            </a:r>
            <a:r>
              <a:rPr lang="it-IT" dirty="0">
                <a:solidFill>
                  <a:srgbClr val="FF0000"/>
                </a:solidFill>
              </a:rPr>
              <a:t>emotivamente intelligente</a:t>
            </a:r>
            <a:r>
              <a:rPr lang="it-IT" dirty="0"/>
              <a:t>” e sa gestire al meglio il gruppo classe.</a:t>
            </a:r>
          </a:p>
        </p:txBody>
      </p:sp>
    </p:spTree>
    <p:extLst>
      <p:ext uri="{BB962C8B-B14F-4D97-AF65-F5344CB8AC3E}">
        <p14:creationId xmlns:p14="http://schemas.microsoft.com/office/powerpoint/2010/main" val="3623308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L'ambiente della </a:t>
            </a:r>
            <a:r>
              <a:rPr lang="it-IT" dirty="0" smtClean="0"/>
              <a:t>classe fa </a:t>
            </a:r>
            <a:r>
              <a:rPr lang="it-IT" dirty="0"/>
              <a:t>riferimento all'insieme di condizioni che influiscono sullo sviluppo e la riuscita degli allievi, tra le quali possiamo citare: </a:t>
            </a:r>
            <a:r>
              <a:rPr lang="it-IT" dirty="0" smtClean="0"/>
              <a:t>le </a:t>
            </a:r>
            <a:r>
              <a:rPr lang="it-IT" dirty="0"/>
              <a:t>condizione fisiche della scuola e dell'aula. </a:t>
            </a:r>
            <a:r>
              <a:rPr lang="it-IT" dirty="0" smtClean="0"/>
              <a:t>La presenza significativa </a:t>
            </a:r>
            <a:r>
              <a:rPr lang="it-IT" dirty="0"/>
              <a:t>dell'insegnante, il suo linguaggio non-verbale, il suo atteggiamento e comportamento verso gli allievi. Anche i valori dell'insegnante hanno un influsso determinante sull'ambiente della classe.</a:t>
            </a:r>
          </a:p>
          <a:p>
            <a:r>
              <a:rPr lang="it-IT" dirty="0"/>
              <a:t>I valori </a:t>
            </a:r>
            <a:r>
              <a:rPr lang="it-IT" dirty="0" smtClean="0"/>
              <a:t>, le credenze, </a:t>
            </a:r>
            <a:r>
              <a:rPr lang="it-IT" dirty="0"/>
              <a:t>determinano il modo in cui le persone si comportando e si relazionano con </a:t>
            </a:r>
            <a:r>
              <a:rPr lang="it-IT" dirty="0" smtClean="0"/>
              <a:t>gli altri </a:t>
            </a:r>
            <a:r>
              <a:rPr lang="it-IT" dirty="0"/>
              <a:t>in una società, comunità o famiglia. Un </a:t>
            </a:r>
            <a:r>
              <a:rPr lang="it-IT" dirty="0" smtClean="0"/>
              <a:t>valore è  </a:t>
            </a:r>
            <a:r>
              <a:rPr lang="it-IT" dirty="0">
                <a:solidFill>
                  <a:srgbClr val="FF0000"/>
                </a:solidFill>
              </a:rPr>
              <a:t>il rispetto.</a:t>
            </a:r>
          </a:p>
        </p:txBody>
      </p:sp>
    </p:spTree>
    <p:extLst>
      <p:ext uri="{BB962C8B-B14F-4D97-AF65-F5344CB8AC3E}">
        <p14:creationId xmlns:p14="http://schemas.microsoft.com/office/powerpoint/2010/main" val="157540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Ci sono </a:t>
            </a:r>
            <a:r>
              <a:rPr lang="it-IT" dirty="0" smtClean="0"/>
              <a:t>insegnanti che </a:t>
            </a:r>
            <a:r>
              <a:rPr lang="it-IT" dirty="0"/>
              <a:t>mandano alla classe dei messaggi impliciti di ostilità </a:t>
            </a:r>
            <a:r>
              <a:rPr lang="it-IT" dirty="0" smtClean="0"/>
              <a:t>e/o </a:t>
            </a:r>
            <a:r>
              <a:rPr lang="it-IT" dirty="0"/>
              <a:t>superiorità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altri </a:t>
            </a:r>
            <a:r>
              <a:rPr lang="it-IT" dirty="0"/>
              <a:t>che si avvicinano alla classe in modo cortese e gentile, rispettando la dignità degli studenti. </a:t>
            </a:r>
          </a:p>
          <a:p>
            <a:r>
              <a:rPr lang="it-IT" dirty="0" smtClean="0"/>
              <a:t>Bisogna avvertire i segnali di cedimento strutturale del tessuto sociale.</a:t>
            </a:r>
          </a:p>
          <a:p>
            <a:r>
              <a:rPr lang="it-IT" dirty="0" smtClean="0"/>
              <a:t>Il ritiro di bambini e adolescenti dentro spazi aridi di relazione richiedono una scuola che formi prima di informare; che educhi prima di insegnare.</a:t>
            </a:r>
          </a:p>
          <a:p>
            <a:r>
              <a:rPr lang="it-IT" dirty="0" smtClean="0"/>
              <a:t>Che sia moderna e non solo tecnologica</a:t>
            </a:r>
          </a:p>
          <a:p>
            <a:r>
              <a:rPr lang="it-IT" dirty="0" smtClean="0"/>
              <a:t>Che trasmetta entusiasmo e passione, prima di valutare</a:t>
            </a:r>
          </a:p>
          <a:p>
            <a:r>
              <a:rPr lang="it-IT" dirty="0" smtClean="0"/>
              <a:t>Che aiuti i giovani a narrarsi prima di invitarli a «ripetere»  la lezione</a:t>
            </a:r>
          </a:p>
          <a:p>
            <a:r>
              <a:rPr lang="it-IT" dirty="0" smtClean="0"/>
              <a:t>Che recuperi i codici del linguaggio emotivo anche prima delle lettere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e dei numeri</a:t>
            </a:r>
            <a:endParaRPr lang="it-IT" dirty="0"/>
          </a:p>
          <a:p>
            <a:r>
              <a:rPr lang="it-IT" dirty="0" smtClean="0"/>
              <a:t>Un </a:t>
            </a:r>
            <a:r>
              <a:rPr lang="it-IT" dirty="0"/>
              <a:t>buon </a:t>
            </a:r>
            <a:r>
              <a:rPr lang="it-IT" dirty="0" smtClean="0"/>
              <a:t>clima emozionale nella </a:t>
            </a:r>
            <a:r>
              <a:rPr lang="it-IT" dirty="0"/>
              <a:t>classe fa cambiare la percezione che gli studenti hanno della scuola e può contribuire ad un migliore impegno scolastico. </a:t>
            </a:r>
          </a:p>
        </p:txBody>
      </p:sp>
    </p:spTree>
    <p:extLst>
      <p:ext uri="{BB962C8B-B14F-4D97-AF65-F5344CB8AC3E}">
        <p14:creationId xmlns:p14="http://schemas.microsoft.com/office/powerpoint/2010/main" val="1255724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DIDATTICA DELLE EMOZIONI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Si ispira ai principi dell'educazione emotiva e risponde a criteri delle più accreditate linee guida internazionali sulla prevenzione ed è stata sperimentata in diverse scuole italiane.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/>
              <a:t>Obiettivo generale</a:t>
            </a:r>
            <a:r>
              <a:rPr lang="it-IT" dirty="0"/>
              <a:t>: aumentare e stabilizzare nei bambini, nei preadolescenti e negli adolescenti quei fattori psicologici di protezione ritenuti utili per contrastare le nuove forme di disagio.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E' la costruzione graduale, attraverso procedure educative mirate, di specifiche competenze emotive e relazionali, </a:t>
            </a:r>
            <a:r>
              <a:rPr lang="it-IT" dirty="0" err="1" smtClean="0"/>
              <a:t>affinchè</a:t>
            </a:r>
            <a:r>
              <a:rPr lang="it-IT" dirty="0" smtClean="0"/>
              <a:t> i </a:t>
            </a:r>
            <a:r>
              <a:rPr lang="it-IT" dirty="0"/>
              <a:t>soggetti possano evitare nel futuro l'attrattiva di avventure </a:t>
            </a:r>
            <a:r>
              <a:rPr lang="it-IT" dirty="0" err="1" smtClean="0"/>
              <a:t>pseudoemozionali</a:t>
            </a:r>
            <a:r>
              <a:rPr lang="it-IT" dirty="0" smtClean="0"/>
              <a:t> ( </a:t>
            </a:r>
            <a:r>
              <a:rPr lang="it-IT" dirty="0"/>
              <a:t>lo sballo, comportamenti problematici</a:t>
            </a:r>
            <a:r>
              <a:rPr lang="it-IT" dirty="0" smtClean="0"/>
              <a:t>, condotte disadattate</a:t>
            </a:r>
            <a:r>
              <a:rPr lang="it-IT" dirty="0"/>
              <a:t>, aggressività).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4525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DIDATTICA DELLE EMOZIONI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tratta di insegnare, attivare, costruire la capacità di identificare , gestire e modulare il mondo emozionale interno.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Dove in alcune famiglie </a:t>
            </a:r>
            <a:r>
              <a:rPr lang="it-IT" dirty="0" smtClean="0"/>
              <a:t>si evidenzia </a:t>
            </a:r>
            <a:r>
              <a:rPr lang="it-IT" dirty="0"/>
              <a:t>una scarsità di attenzione al mondo emozionale dei propri figli e l'educazione emotiva non è sufficiente, </a:t>
            </a:r>
            <a:r>
              <a:rPr lang="it-IT" dirty="0">
                <a:solidFill>
                  <a:srgbClr val="FF0000"/>
                </a:solidFill>
              </a:rPr>
              <a:t>LA SCUOLA </a:t>
            </a:r>
            <a:r>
              <a:rPr lang="it-IT" dirty="0"/>
              <a:t>può colmare il gap offrendo una didattica di graduale alfabetizzazione emotiva.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 docenti con estrema facilità possono applicare una didattica così definita che può risultare un valido sussidio metodologico al fine di affrontare con meno stress e maggiori risultati, le quotidiane criticità scolastiche come la soluzione dei conflitti in classe</a:t>
            </a:r>
            <a:r>
              <a:rPr lang="it-IT" dirty="0" smtClean="0"/>
              <a:t>, la gestione </a:t>
            </a:r>
            <a:r>
              <a:rPr lang="it-IT" dirty="0"/>
              <a:t>di casi di bullismo facilitando l'apprendimento e la creazione di un clima più cooperativo tra gli alunni.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9870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1273" y="1123977"/>
            <a:ext cx="2947482" cy="4601183"/>
          </a:xfrm>
        </p:spPr>
        <p:txBody>
          <a:bodyPr/>
          <a:lstStyle/>
          <a:p>
            <a:r>
              <a:rPr lang="it-IT" dirty="0" smtClean="0"/>
              <a:t>ALCUNE PROPOSTE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ATTIVITA</a:t>
            </a:r>
            <a:r>
              <a:rPr lang="it-IT" dirty="0"/>
              <a:t>’ OPERATIVE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115769"/>
              </p:ext>
            </p:extLst>
          </p:nvPr>
        </p:nvGraphicFramePr>
        <p:xfrm>
          <a:off x="3868738" y="863600"/>
          <a:ext cx="7315200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43881264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25653785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FASCIA DI ETA’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3 - 6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290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GRADO DI DIFFICOLTA’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6223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OBIETTIVI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Individuazione dei segnali visivi delle varie emozioni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834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MATERIALE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Cartone,oggetti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vari,colori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9267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PROCEDURA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Costruire all’interno degli spazi dell’aula, un percorso ferroviario</a:t>
                      </a:r>
                      <a:r>
                        <a:rPr lang="it-IT" baseline="0" dirty="0" smtClean="0"/>
                        <a:t> con situazioni che rappresentano le emozioni( la stazione della </a:t>
                      </a:r>
                      <a:r>
                        <a:rPr lang="it-IT" baseline="0" dirty="0" err="1" smtClean="0"/>
                        <a:t>rabbia,della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paura,della</a:t>
                      </a:r>
                      <a:r>
                        <a:rPr lang="it-IT" baseline="0" dirty="0" smtClean="0"/>
                        <a:t> gioia …)</a:t>
                      </a:r>
                    </a:p>
                    <a:p>
                      <a:r>
                        <a:rPr lang="it-IT" baseline="0" dirty="0" smtClean="0"/>
                        <a:t>Fare il gioco del trenino, in modo che i bambini attraversino le varie stazioni» scendendo o salendo» dal treno, a seconda delle fermate che ritengono più consone ai propri stati d’animo.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0048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69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0008" y="1118897"/>
            <a:ext cx="2947482" cy="4601183"/>
          </a:xfrm>
        </p:spPr>
        <p:txBody>
          <a:bodyPr/>
          <a:lstStyle/>
          <a:p>
            <a:r>
              <a:rPr lang="it-IT" dirty="0" smtClean="0"/>
              <a:t>ATTIVITA’ OPERATIVE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128953"/>
              </p:ext>
            </p:extLst>
          </p:nvPr>
        </p:nvGraphicFramePr>
        <p:xfrm>
          <a:off x="3868738" y="863600"/>
          <a:ext cx="73152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232036692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2471117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FASCIA DI ETA’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6-12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9243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GRADO DI DIFFICOLTA’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2472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OBIETTIVI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Individuazione</a:t>
                      </a:r>
                      <a:r>
                        <a:rPr lang="it-IT" sz="1800" baseline="0" dirty="0" smtClean="0"/>
                        <a:t> dei vari stati di </a:t>
                      </a:r>
                      <a:r>
                        <a:rPr lang="it-IT" sz="1800" baseline="0" dirty="0" err="1" smtClean="0"/>
                        <a:t>animo,pianificazione</a:t>
                      </a:r>
                      <a:r>
                        <a:rPr lang="it-IT" sz="1800" baseline="0" dirty="0" smtClean="0"/>
                        <a:t>  di condotte comportamentali adeguate e alternative, risoluzioni di situazioni conflittuali, gestione in gruppo di situazione emotive </a:t>
                      </a:r>
                      <a:r>
                        <a:rPr lang="it-IT" sz="1800" baseline="0" dirty="0" err="1" smtClean="0"/>
                        <a:t>intense,apprendimento</a:t>
                      </a:r>
                      <a:r>
                        <a:rPr lang="it-IT" sz="1800" baseline="0" dirty="0" smtClean="0"/>
                        <a:t> della gestione diretta delle emozioni.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8892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MATERIALE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Videoregistrazione, preparazione della situazione.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3848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PROCEDURA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it-IT" dirty="0" smtClean="0"/>
                        <a:t>Scelta di una situazione emotiva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dirty="0" smtClean="0"/>
                        <a:t>Costruzione dei</a:t>
                      </a:r>
                      <a:r>
                        <a:rPr lang="it-IT" baseline="0" dirty="0" smtClean="0"/>
                        <a:t> fatti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aseline="0" dirty="0" smtClean="0"/>
                        <a:t>Riprese della scena e visione del filmato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aseline="0" dirty="0" smtClean="0"/>
                        <a:t>Discussione finale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054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764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ATTIVITA’ OPERATIVE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695980"/>
              </p:ext>
            </p:extLst>
          </p:nvPr>
        </p:nvGraphicFramePr>
        <p:xfrm>
          <a:off x="3868738" y="863600"/>
          <a:ext cx="7315200" cy="623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13916407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3053959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FASCIA DI ETA’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8-16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9967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GRADO DI DIFFICOLTA’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7515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OBIETTIVI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Affrontare problemi quali: </a:t>
                      </a:r>
                      <a:r>
                        <a:rPr lang="it-IT" dirty="0" err="1" smtClean="0"/>
                        <a:t>bullismo,conflitti</a:t>
                      </a:r>
                      <a:r>
                        <a:rPr lang="it-IT" baseline="0" dirty="0" smtClean="0"/>
                        <a:t> in particolare a: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aseline="0" dirty="0" smtClean="0"/>
                        <a:t>Risolvere problematiche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aseline="0" dirty="0" smtClean="0"/>
                        <a:t>Sollecitare alla collaborazione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aseline="0" dirty="0" smtClean="0"/>
                        <a:t>Allenare al  </a:t>
                      </a:r>
                      <a:r>
                        <a:rPr lang="it-IT" baseline="0" dirty="0" err="1" smtClean="0"/>
                        <a:t>problem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solving</a:t>
                      </a:r>
                      <a:endParaRPr lang="it-IT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aseline="0" dirty="0" smtClean="0"/>
                        <a:t>Sviluppare l’empatia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aseline="0" dirty="0" smtClean="0"/>
                        <a:t>Favorire la socializzazione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it-IT" baseline="0" dirty="0" smtClean="0"/>
                        <a:t>Promuovere la solidarietà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2725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MATERIALE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nessuno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5184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PROCEDURA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Nella s. primaria sarebbe auspicabile la partecipazione di tutti gli insegnanti della classe. Nella</a:t>
                      </a:r>
                      <a:r>
                        <a:rPr lang="it-IT" baseline="0" dirty="0" smtClean="0"/>
                        <a:t> secondaria si può fare riferimento a uno o più insegnanti idonei e disponibili. I docenti comunicano che saranno interrotte le attività didattiche, senza nessuna connotazione di rabbia o di punizione.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9825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925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ATTIVITA’ OPERATIVE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301017"/>
              </p:ext>
            </p:extLst>
          </p:nvPr>
        </p:nvGraphicFramePr>
        <p:xfrm>
          <a:off x="3868738" y="863600"/>
          <a:ext cx="73152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365760452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1018541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0" dirty="0" smtClean="0"/>
                        <a:t>Si tratta di una richiesta di aiuto e di cooperazione rivolta dall’adulto educatore all’allievo. Si tratta di « provocare» emotivamente gli alunni, i quali resteranno molto sorpresi da una decisione così inaspettata che </a:t>
                      </a:r>
                      <a:r>
                        <a:rPr lang="it-IT" b="0" u="none" dirty="0" smtClean="0"/>
                        <a:t>stravolge</a:t>
                      </a:r>
                      <a:r>
                        <a:rPr lang="it-IT" b="0" u="none" baseline="0" dirty="0" smtClean="0"/>
                        <a:t> i consueti schemi. La sorpresa deve riguardare la novità della richiesta da parte dell’insegnante. Si chiede agli alunni di trovare una soluzione. Occorre stimolare all’individuazione e alla focalizzazione del problema ad esempio: « mi sembra che in questa classe  da un po’ di tempo non si respira un clima sereno. Riuscite a capire perché? Che ipotesi fate? Cosa possiamo fare?</a:t>
                      </a:r>
                    </a:p>
                    <a:p>
                      <a:r>
                        <a:rPr lang="it-IT" b="0" u="sng" baseline="0" dirty="0" smtClean="0"/>
                        <a:t>DISORIENTAMENTO</a:t>
                      </a:r>
                      <a:endParaRPr lang="it-IT" b="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7796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687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ATTIVITA’ OPERATIVE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228537"/>
              </p:ext>
            </p:extLst>
          </p:nvPr>
        </p:nvGraphicFramePr>
        <p:xfrm>
          <a:off x="3868738" y="863600"/>
          <a:ext cx="73152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xmlns="" val="3907513039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xmlns="" val="2443584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SILENZIO</a:t>
                      </a:r>
                    </a:p>
                    <a:p>
                      <a:r>
                        <a:rPr lang="it-IT" b="0" dirty="0" smtClean="0"/>
                        <a:t>Gli alunni cominceranno a collaborare e ad attivarsi, formulando ipotesi, riportando i fatti, esprimendo le proprie opinioni, il confrontarsi</a:t>
                      </a:r>
                      <a:r>
                        <a:rPr lang="it-IT" b="0" baseline="0" dirty="0" smtClean="0"/>
                        <a:t> tra di loro, anche in maniera accesa ma per lo più sempre costruttiva.</a:t>
                      </a:r>
                    </a:p>
                    <a:p>
                      <a:r>
                        <a:rPr lang="it-IT" baseline="0" dirty="0" smtClean="0"/>
                        <a:t>IL DOCENTE: </a:t>
                      </a:r>
                      <a:r>
                        <a:rPr lang="it-IT" b="0" baseline="0" dirty="0" smtClean="0"/>
                        <a:t>ha un ruolo autorevole in grado di dare sostegno e pareri. Può chiudere o rinnovare l’impegno chiedendo agli alunni quali pensieri e parole sono in grado di esprimere dopo l’esperienza vissuta.</a:t>
                      </a:r>
                      <a:endParaRPr lang="it-I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082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964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L'intelligenza emotiva </a:t>
            </a:r>
            <a:r>
              <a:rPr lang="it-IT" dirty="0" smtClean="0"/>
              <a:t>è la capacità di </a:t>
            </a:r>
            <a:r>
              <a:rPr lang="it-IT" dirty="0"/>
              <a:t>percepire, </a:t>
            </a:r>
            <a:r>
              <a:rPr lang="it-IT" dirty="0" smtClean="0"/>
              <a:t>identificare e riconoscere i sentimenti propri ed altrui in maniera precisa nel momento stesso in cui sorgono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È </a:t>
            </a:r>
            <a:r>
              <a:rPr lang="it-IT" dirty="0" smtClean="0"/>
              <a:t>anche la capacità di auto-motivarsi e gestire le </a:t>
            </a:r>
            <a:r>
              <a:rPr lang="it-IT" dirty="0"/>
              <a:t>proprie </a:t>
            </a:r>
            <a:r>
              <a:rPr lang="it-IT" dirty="0" smtClean="0"/>
              <a:t>emozioni in </a:t>
            </a:r>
            <a:r>
              <a:rPr lang="it-IT" dirty="0"/>
              <a:t>modo costruttivo.</a:t>
            </a:r>
          </a:p>
          <a:p>
            <a:endParaRPr lang="it-IT" dirty="0"/>
          </a:p>
          <a:p>
            <a:r>
              <a:rPr lang="it-IT" dirty="0" smtClean="0"/>
              <a:t>Divenire consapevoli delle nostre emozioni ci permette di controllare i nostri comportamenti e </a:t>
            </a:r>
            <a:r>
              <a:rPr lang="it-IT" dirty="0"/>
              <a:t>di </a:t>
            </a:r>
            <a:r>
              <a:rPr lang="it-IT" dirty="0" smtClean="0"/>
              <a:t>conseguenza capire meglio gli altri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3509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L'intelligenza </a:t>
            </a:r>
            <a:r>
              <a:rPr lang="it-IT" dirty="0" smtClean="0"/>
              <a:t>emotiva comprende </a:t>
            </a:r>
            <a:r>
              <a:rPr lang="it-IT" dirty="0"/>
              <a:t>al suo interno tre sotto-competenze:</a:t>
            </a:r>
          </a:p>
          <a:p>
            <a:r>
              <a:rPr lang="it-IT" dirty="0" smtClean="0"/>
              <a:t>L'auto-conoscenza </a:t>
            </a:r>
            <a:r>
              <a:rPr lang="it-IT" dirty="0"/>
              <a:t>cioè la consapevolezza delle nostre emozioni, che comprende anche la corretta “lettura” del linguaggio del corpo: l'insieme di gesti, posture, sguardi ed altri segnali non verbali ampiamente utilizzati nella comunicazione interpersonale. Le persone che hanno una percezione più accurata dei propri sentimenti riescono a prendere decisioni più consapevoli e quindi a vivere meglio.</a:t>
            </a:r>
          </a:p>
        </p:txBody>
      </p:sp>
    </p:spTree>
    <p:extLst>
      <p:ext uri="{BB962C8B-B14F-4D97-AF65-F5344CB8AC3E}">
        <p14:creationId xmlns:p14="http://schemas.microsoft.com/office/powerpoint/2010/main" val="313198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PROSSEMICA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SEGNALI DI GRADIMENTO: Toccarsi le labbra, linguaggio del </a:t>
            </a:r>
            <a:r>
              <a:rPr lang="it-IT" dirty="0" smtClean="0"/>
              <a:t>corpo come mordicchiare </a:t>
            </a:r>
            <a:r>
              <a:rPr lang="it-IT" dirty="0"/>
              <a:t>una matita.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SEGNALI DI TENSIONE : dietro i quali si celano atti di rifiuto o di non gradimento. Toccarsi e grattarsi il naso, la fronte, il collo, le braccia.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SEGNALI DI RIFIUTO : Il gesto di allontanare da sé briciole, polvere, flettersi con il busto all'indietro davanti ad una persona, spolverarsi dai vestiti polvere ed elementi che non ci sono, tenere le braccia incrociate e serrate</a:t>
            </a:r>
          </a:p>
        </p:txBody>
      </p:sp>
    </p:spTree>
    <p:extLst>
      <p:ext uri="{BB962C8B-B14F-4D97-AF65-F5344CB8AC3E}">
        <p14:creationId xmlns:p14="http://schemas.microsoft.com/office/powerpoint/2010/main" val="6028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5449" y="1123836"/>
            <a:ext cx="2947482" cy="4601183"/>
          </a:xfrm>
        </p:spPr>
        <p:txBody>
          <a:bodyPr/>
          <a:lstStyle/>
          <a:p>
            <a:r>
              <a:rPr lang="it-IT" dirty="0"/>
              <a:t>GESTIONE DELLE EMOZIONI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b="1" dirty="0"/>
              <a:t>L'auto-regolazione</a:t>
            </a:r>
            <a:r>
              <a:rPr lang="it-IT" dirty="0"/>
              <a:t> è la capacità di gestire efficacemente le proprie emozioni. In concreto la capacità di calmarsi, liberarsi dall'ansia, dalla tristezza o dall'irritabilità. Coloro che ne sono privi o scarsamente dotati, si trovano frequentemente a dover combattere dei sentimenti tormentosi, mentre gli individui capaci di controllo emotivo riescono a riprendersi molto più velocemente delle sconfitte della vita.</a:t>
            </a:r>
          </a:p>
          <a:p>
            <a:r>
              <a:rPr lang="it-IT" b="1" dirty="0" smtClean="0"/>
              <a:t>L'auto-motivazione</a:t>
            </a:r>
            <a:r>
              <a:rPr lang="it-IT" dirty="0"/>
              <a:t>, la capacità di rimanere motivati nonostante le inevitabili difficoltà, crisi e frustrazioni che comporta il raggiungimento di un obiettivo importante per noi o la nostra esperienza di vita in generale. La capacità ad esempio di reprimere gli impulsi e ritardare le gratificazioni (cioè non cedere al tutto e subito). Le persone che hanno queste capacità, tendono a essere più produttive ed efficienti in qualunque ambito della propria vita.</a:t>
            </a:r>
          </a:p>
        </p:txBody>
      </p:sp>
    </p:spTree>
    <p:extLst>
      <p:ext uri="{BB962C8B-B14F-4D97-AF65-F5344CB8AC3E}">
        <p14:creationId xmlns:p14="http://schemas.microsoft.com/office/powerpoint/2010/main" val="304465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DELLE EMOZIONI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Fondamentale </a:t>
            </a:r>
            <a:r>
              <a:rPr lang="it-IT" dirty="0" smtClean="0"/>
              <a:t>è  </a:t>
            </a:r>
            <a:r>
              <a:rPr lang="it-IT" b="1" dirty="0" smtClean="0"/>
              <a:t>l'EMPATIA</a:t>
            </a:r>
            <a:r>
              <a:rPr lang="it-IT" dirty="0" smtClean="0"/>
              <a:t>  (parola </a:t>
            </a:r>
            <a:r>
              <a:rPr lang="it-IT" dirty="0"/>
              <a:t>che deriva dal greco </a:t>
            </a:r>
            <a:r>
              <a:rPr lang="it-IT" dirty="0" err="1" smtClean="0"/>
              <a:t>empátheia</a:t>
            </a:r>
            <a:r>
              <a:rPr lang="it-IT" dirty="0" smtClean="0"/>
              <a:t> «passione in», </a:t>
            </a:r>
            <a:r>
              <a:rPr lang="it-IT" dirty="0"/>
              <a:t>composto di </a:t>
            </a:r>
            <a:r>
              <a:rPr lang="it-IT" dirty="0" smtClean="0"/>
              <a:t>«en» in  </a:t>
            </a:r>
            <a:r>
              <a:rPr lang="it-IT" dirty="0"/>
              <a:t>e </a:t>
            </a:r>
            <a:r>
              <a:rPr lang="it-IT" dirty="0" smtClean="0"/>
              <a:t>«</a:t>
            </a:r>
            <a:r>
              <a:rPr lang="it-IT" dirty="0" err="1" smtClean="0"/>
              <a:t>páthos</a:t>
            </a:r>
            <a:r>
              <a:rPr lang="it-IT" dirty="0" smtClean="0"/>
              <a:t>» affetto, </a:t>
            </a:r>
            <a:r>
              <a:rPr lang="it-IT" dirty="0"/>
              <a:t>cioè la capacità di </a:t>
            </a:r>
            <a:r>
              <a:rPr lang="it-IT" dirty="0" smtClean="0"/>
              <a:t>vedere il «dolore» e  </a:t>
            </a:r>
            <a:r>
              <a:rPr lang="it-IT" dirty="0"/>
              <a:t>il mondo dal punto di vista altrui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Gli esseri umani sono programmati per connettersi e la sfera emotiva, attraverso l’empatia, sembra essere un vettore principale in grado di mediare ogni connessione.</a:t>
            </a:r>
          </a:p>
          <a:p>
            <a:r>
              <a:rPr lang="it-IT" dirty="0" smtClean="0"/>
              <a:t>Grazie alla neurofisiologia, favorita dalle neuro immagini (</a:t>
            </a:r>
            <a:r>
              <a:rPr lang="it-IT" dirty="0" err="1" smtClean="0"/>
              <a:t>neuroimaging</a:t>
            </a:r>
            <a:r>
              <a:rPr lang="it-IT" dirty="0" smtClean="0"/>
              <a:t>), si è in grado di affermare che la capacità di un adulto di sintonizzarsi con i bambini, preadolescenti e adolescenti in maniera empatica, costituisce condizione necessaria per educare all’autonomia e all’autostima: sentire quello che l’altro sente.</a:t>
            </a:r>
          </a:p>
          <a:p>
            <a:r>
              <a:rPr lang="it-IT" dirty="0" smtClean="0"/>
              <a:t>Con l’utilizzo della PET e della RM, molti studiosi stanno verificando alcune ipotesi sullo sviluppo del cervello e del comportamento dei bambini quando sono in relazione con gli adulti di riferimento.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940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GESTIONE DELLE EMOZIONI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L’educazione, gli stili educativi, gli interrogativi di cosa sia meglio fare o non fare con gli alunni e i propri figli  non possono essere più opinioni dettate dal senso comune o dal sentito dire ma esistono ormai evidenze scientifiche.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Genitori </a:t>
            </a:r>
            <a:r>
              <a:rPr lang="it-IT" dirty="0" err="1" smtClean="0">
                <a:solidFill>
                  <a:srgbClr val="FF0000"/>
                </a:solidFill>
              </a:rPr>
              <a:t>prevedibil</a:t>
            </a:r>
            <a:r>
              <a:rPr lang="it-IT" dirty="0" err="1" smtClean="0"/>
              <a:t>i,autorevoli</a:t>
            </a:r>
            <a:r>
              <a:rPr lang="it-IT" dirty="0" smtClean="0"/>
              <a:t> empatici e sicuri, ottimizzano l’integrazione delle reti dei neuroni del cervello dei loro figli e aumentano la vascolarizzazione(più ossigeno), favorendo lo sviluppo di autostima e autonomia nonché una più efficace reazione allo stress e frustrazioni.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Genitori superficiali </a:t>
            </a:r>
            <a:r>
              <a:rPr lang="it-IT" dirty="0" smtClean="0"/>
              <a:t>e troppo permissivi saranno più portati ad attivare il SNA ( </a:t>
            </a:r>
            <a:r>
              <a:rPr lang="it-IT" dirty="0" smtClean="0">
                <a:solidFill>
                  <a:srgbClr val="00B050"/>
                </a:solidFill>
              </a:rPr>
              <a:t>parasimpatico</a:t>
            </a:r>
            <a:r>
              <a:rPr lang="it-IT" dirty="0" smtClean="0"/>
              <a:t>). Tale risposta provoca bassi livelli di espressione emozionale, </a:t>
            </a:r>
            <a:r>
              <a:rPr lang="it-IT" dirty="0" err="1" smtClean="0"/>
              <a:t>evitamento</a:t>
            </a:r>
            <a:r>
              <a:rPr lang="it-IT" dirty="0" smtClean="0"/>
              <a:t> del contatto, chiusura e ritiro.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Genitori ansiosi, </a:t>
            </a:r>
            <a:r>
              <a:rPr lang="it-IT" dirty="0" smtClean="0">
                <a:solidFill>
                  <a:schemeClr val="tx1"/>
                </a:solidFill>
              </a:rPr>
              <a:t>distanti ,disorganizzati, non costanti negli affetti, attivano nei loro figli il SNS( </a:t>
            </a:r>
            <a:r>
              <a:rPr lang="it-IT" dirty="0" smtClean="0">
                <a:solidFill>
                  <a:schemeClr val="accent1"/>
                </a:solidFill>
              </a:rPr>
              <a:t>simpatico</a:t>
            </a:r>
            <a:r>
              <a:rPr lang="it-IT" dirty="0" smtClean="0">
                <a:solidFill>
                  <a:schemeClr val="tx1"/>
                </a:solidFill>
              </a:rPr>
              <a:t>), favorendo comportamenti iperattivi, con emotività non modulata, irritabili, incapaci di rispondere allo stress.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Gli stili educativi dei genitori tendono a persistere anche in preadolescenza e adolescenza , se non intervengono fattori correttivi come ad esempio, una scuola efficace nell’educare alla gestione delle emozioni.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4003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DELLE EMOZIONI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Il cervello degli esseri umani termina il completo sviluppo intorno ai 20 anni di età. Fino al termine dell’adolescenza dunque è plastico e in continua trasformazione: i neuroni aumentano a dismisura per poi diminuire e specializzarsi in funzioni più mirate.</a:t>
            </a:r>
          </a:p>
          <a:p>
            <a:r>
              <a:rPr lang="it-IT" dirty="0" smtClean="0"/>
              <a:t>Le strutture neurali dei giovani rimangono ricettive e sono suscettibili di cambiamento in relazione a quanto l’ambiente, la cultura e gli adulti offrono in termini di </a:t>
            </a:r>
            <a:r>
              <a:rPr lang="it-IT" dirty="0" err="1" smtClean="0"/>
              <a:t>ascolto,contenimento</a:t>
            </a:r>
            <a:r>
              <a:rPr lang="it-IT" dirty="0" smtClean="0"/>
              <a:t> e opportunità.</a:t>
            </a:r>
          </a:p>
          <a:p>
            <a:r>
              <a:rPr lang="it-IT" dirty="0" smtClean="0"/>
              <a:t>ai </a:t>
            </a:r>
            <a:r>
              <a:rPr lang="it-IT" dirty="0"/>
              <a:t>fini </a:t>
            </a:r>
            <a:r>
              <a:rPr lang="it-IT" dirty="0" smtClean="0"/>
              <a:t>dell’insegnamento dunque, occorre </a:t>
            </a:r>
            <a:r>
              <a:rPr lang="it-IT" dirty="0"/>
              <a:t>anche poter disporre di un elevato grado di intelligenza emotiva e alla base dell'intelligenza emotiva si possono individuare due principali competenze:</a:t>
            </a:r>
          </a:p>
          <a:p>
            <a:r>
              <a:rPr lang="it-IT" dirty="0" smtClean="0"/>
              <a:t>una </a:t>
            </a:r>
            <a:r>
              <a:rPr lang="it-IT" dirty="0"/>
              <a:t>competenza </a:t>
            </a:r>
            <a:r>
              <a:rPr lang="it-IT" i="1" dirty="0">
                <a:solidFill>
                  <a:schemeClr val="accent1"/>
                </a:solidFill>
              </a:rPr>
              <a:t>personale</a:t>
            </a:r>
            <a:r>
              <a:rPr lang="it-IT" dirty="0"/>
              <a:t>, legata al modo in cui controlliamo noi stessi: la capacità di rilassarci e confortarci è di fondamentale importanza nella vita. Saper gestire le emozioni non implica assolutamente la loro soppressione o la negazione, ma significa essere in grado di controllarle ed esprimerle in modo appropriato ed efficace .</a:t>
            </a:r>
          </a:p>
        </p:txBody>
      </p:sp>
    </p:spTree>
    <p:extLst>
      <p:ext uri="{BB962C8B-B14F-4D97-AF65-F5344CB8AC3E}">
        <p14:creationId xmlns:p14="http://schemas.microsoft.com/office/powerpoint/2010/main" val="3976761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DELLE EMOZIONI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</a:t>
            </a:r>
            <a:r>
              <a:rPr lang="it-IT" dirty="0" smtClean="0"/>
              <a:t>competenza </a:t>
            </a:r>
            <a:r>
              <a:rPr lang="it-IT" i="1" dirty="0" smtClean="0">
                <a:solidFill>
                  <a:schemeClr val="accent1"/>
                </a:solidFill>
              </a:rPr>
              <a:t>sociale</a:t>
            </a:r>
            <a:r>
              <a:rPr lang="it-IT" dirty="0"/>
              <a:t>: legata al modo in cui gestiamo le relazioni con le altre persone, che dipende dalla capacità di percepire lo stato emotivo dell'altro.</a:t>
            </a:r>
          </a:p>
          <a:p>
            <a:r>
              <a:rPr lang="it-IT" dirty="0"/>
              <a:t>Si tratta di ascoltare i vissuti emotivi </a:t>
            </a:r>
            <a:r>
              <a:rPr lang="it-IT" dirty="0" smtClean="0"/>
              <a:t>degli alunni(che </a:t>
            </a:r>
            <a:r>
              <a:rPr lang="it-IT" dirty="0"/>
              <a:t>non sono i nostri), entrare nel loro mondo e capire la loro realtà.</a:t>
            </a:r>
          </a:p>
          <a:p>
            <a:r>
              <a:rPr lang="it-IT" dirty="0"/>
              <a:t>Tutto ciò ci aiuta senz'altro ad interagire positivamente con </a:t>
            </a:r>
            <a:r>
              <a:rPr lang="it-IT" dirty="0" smtClean="0"/>
              <a:t>loro, </a:t>
            </a:r>
            <a:r>
              <a:rPr lang="it-IT" dirty="0"/>
              <a:t>a vivere meglio </a:t>
            </a:r>
            <a:r>
              <a:rPr lang="it-IT" dirty="0" smtClean="0"/>
              <a:t>le </a:t>
            </a:r>
            <a:r>
              <a:rPr lang="it-IT" dirty="0"/>
              <a:t>relazioni, a gestire eventuali conflitti, problemi comunicativi e </a:t>
            </a:r>
            <a:r>
              <a:rPr lang="it-IT" dirty="0" smtClean="0"/>
              <a:t>relazionali.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1367028"/>
      </p:ext>
    </p:extLst>
  </p:cSld>
  <p:clrMapOvr>
    <a:masterClrMapping/>
  </p:clrMapOvr>
</p:sld>
</file>

<file path=ppt/theme/theme1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TM03457475[[fn=Cornice]]</Template>
  <TotalTime>213</TotalTime>
  <Words>2036</Words>
  <Application>Microsoft Office PowerPoint</Application>
  <PresentationFormat>Personalizzato</PresentationFormat>
  <Paragraphs>122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Cornice</vt:lpstr>
      <vt:lpstr>L'INTELLIGENZA EMOTIVA IN CLASSE </vt:lpstr>
      <vt:lpstr>Presentazione standard di PowerPoint</vt:lpstr>
      <vt:lpstr>Presentazione standard di PowerPoint</vt:lpstr>
      <vt:lpstr>PROSSEMICA</vt:lpstr>
      <vt:lpstr>GESTIONE DELLE EMOZIONI </vt:lpstr>
      <vt:lpstr>GESTIONE DELLE EMOZIONI</vt:lpstr>
      <vt:lpstr>GESTIONE DELLE EMOZIONI</vt:lpstr>
      <vt:lpstr>GESTIONE DELLE EMOZIONI</vt:lpstr>
      <vt:lpstr>GESTIONE DELLE EMOZIONI</vt:lpstr>
      <vt:lpstr>A  SCUOLA</vt:lpstr>
      <vt:lpstr>A  SCUOLA</vt:lpstr>
      <vt:lpstr>A  SCUOLA</vt:lpstr>
      <vt:lpstr>LA DIDATTICA DELLE EMOZIONI</vt:lpstr>
      <vt:lpstr>LA DIDATTICA DELLE EMOZIONI</vt:lpstr>
      <vt:lpstr>ALCUNE PROPOSTE  ATTIVITA’ OPERATIVE</vt:lpstr>
      <vt:lpstr>ATTIVITA’ OPERATIVE</vt:lpstr>
      <vt:lpstr>ATTIVITA’ OPERATIVE</vt:lpstr>
      <vt:lpstr>ATTIVITA’ OPERATIVE</vt:lpstr>
      <vt:lpstr>ATTIVITA’ OPERATIVE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L'INTELLIGENZA EMOTIVA IN CLASSE</dc:title>
  <dc:creator>ricupero lea</dc:creator>
  <cp:lastModifiedBy>Pc1</cp:lastModifiedBy>
  <cp:revision>39</cp:revision>
  <dcterms:created xsi:type="dcterms:W3CDTF">2025-05-18T16:13:01Z</dcterms:created>
  <dcterms:modified xsi:type="dcterms:W3CDTF">2025-06-11T07:42:19Z</dcterms:modified>
</cp:coreProperties>
</file>